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s232.centerstart.ru/node/58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t.me/detspsixolo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690563"/>
            <a:ext cx="7468553" cy="38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kern="0" spc="-122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Психологическая готовность ребенка к школе: Важный шаг в развитии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837724" y="4935736"/>
            <a:ext cx="746855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Поступление в школу – это значимое событие в жизни каждого ребенка. Оно знаменует начало нового этапа, который требует от ребенка не только освоения новых знаний, но и адаптации к новой социальной среде. Важно понимать, что успешное обучение в школе во многом зависит от психологической готовности ребенка к этому переходу.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538520" y="7156014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3"/>
          <p:cNvSpPr/>
          <p:nvPr/>
        </p:nvSpPr>
        <p:spPr>
          <a:xfrm>
            <a:off x="921425" y="7128139"/>
            <a:ext cx="2628305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23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Педагог – психолог  </a:t>
            </a:r>
            <a:r>
              <a:rPr lang="en-US" sz="23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Ольга </a:t>
            </a:r>
            <a:r>
              <a:rPr lang="ru-RU" sz="23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Анатольевна </a:t>
            </a:r>
            <a:r>
              <a:rPr lang="en-US" sz="2350" b="1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Бакулевич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30216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Заключение: Комплексный подход к психологической готовности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201239"/>
            <a:ext cx="746855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Психологическая готовность ребенка к школе – это комплексный процесс, который требует сочетания усилий родителей, педагогов и самого ребенка. Важно помнить, что каждый ребенок индивидуален и требует своего подхода. Важно уделять внимание всем компонентам психологической готовности и создавать благоприятные условия для успешного адаптации ребенка к школьной жизни.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48514" y="906803"/>
            <a:ext cx="12164598" cy="823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ru-RU" sz="4800" kern="0" spc="-89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                </a:t>
            </a:r>
            <a:r>
              <a:rPr lang="ru-RU" sz="4800" b="1" kern="0" spc="-89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Информация для родителей:</a:t>
            </a:r>
          </a:p>
          <a:p>
            <a:pPr marL="0" indent="0">
              <a:lnSpc>
                <a:spcPts val="5500"/>
              </a:lnSpc>
              <a:buNone/>
            </a:pPr>
            <a:r>
              <a:rPr lang="ru-RU" sz="4400" kern="0" spc="-89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Рекомендации педагогов – психологов на сайте ДОО №232</a:t>
            </a:r>
          </a:p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hlinkClick r:id="rId3"/>
              </a:rPr>
              <a:t>https://ds232.centerstart.ru/node/589</a:t>
            </a:r>
            <a:endParaRPr lang="ru-RU" sz="4400" dirty="0"/>
          </a:p>
          <a:p>
            <a:pPr marL="0" indent="0">
              <a:lnSpc>
                <a:spcPts val="5500"/>
              </a:lnSpc>
              <a:buNone/>
            </a:pPr>
            <a:endParaRPr lang="ru-RU" sz="4400" dirty="0"/>
          </a:p>
          <a:p>
            <a:pPr marL="0" indent="0">
              <a:lnSpc>
                <a:spcPts val="5500"/>
              </a:lnSpc>
              <a:buNone/>
            </a:pPr>
            <a:endParaRPr lang="ru-RU" sz="4400" dirty="0"/>
          </a:p>
          <a:p>
            <a:pPr marL="0" indent="0">
              <a:lnSpc>
                <a:spcPts val="5500"/>
              </a:lnSpc>
              <a:buNone/>
            </a:pPr>
            <a:r>
              <a:rPr lang="ru-RU" sz="4400" dirty="0"/>
              <a:t>Телеграм – канал О.А. Бакулевич «Педагог – психолог родителям дошколят» </a:t>
            </a:r>
            <a:r>
              <a:rPr lang="en-US" sz="4400" dirty="0">
                <a:hlinkClick r:id="rId4"/>
              </a:rPr>
              <a:t>https://t.me/detspsixolog</a:t>
            </a:r>
            <a:endParaRPr lang="ru-RU" sz="4400" dirty="0"/>
          </a:p>
          <a:p>
            <a:pPr marL="0" indent="0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2798956"/>
            <a:ext cx="7468553" cy="37004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6" name="Рисунок 5" descr="Изображение выглядит как шаблон, прямоугольный, Симметр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1327A6B-569D-82EE-8704-B0C8EB397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351" y="2636179"/>
            <a:ext cx="2000192" cy="2000192"/>
          </a:xfrm>
          <a:prstGeom prst="rect">
            <a:avLst/>
          </a:prstGeom>
        </p:spPr>
      </p:pic>
      <p:pic>
        <p:nvPicPr>
          <p:cNvPr id="8" name="Рисунок 7" descr="Изображение выглядит как шаблон, прямоугольный, Симметр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068F3CA-8408-4D9B-3C29-DDB7DD3A7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7351" y="5789260"/>
            <a:ext cx="2000192" cy="200019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CE26A3-4B8B-6ADE-8EDE-7CA6ABD62D8D}"/>
              </a:ext>
            </a:extLst>
          </p:cNvPr>
          <p:cNvSpPr/>
          <p:nvPr/>
        </p:nvSpPr>
        <p:spPr>
          <a:xfrm>
            <a:off x="12734693" y="7789452"/>
            <a:ext cx="1806497" cy="2728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0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220" y="1091446"/>
            <a:ext cx="7909560" cy="1037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50" kern="0" spc="-65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Компоненты психологической готовности</a:t>
            </a:r>
            <a:endParaRPr lang="en-US" sz="3250" dirty="0"/>
          </a:p>
        </p:txBody>
      </p:sp>
      <p:sp>
        <p:nvSpPr>
          <p:cNvPr id="4" name="Shape 1"/>
          <p:cNvSpPr/>
          <p:nvPr/>
        </p:nvSpPr>
        <p:spPr>
          <a:xfrm>
            <a:off x="617220" y="2393156"/>
            <a:ext cx="3866674" cy="2425303"/>
          </a:xfrm>
          <a:prstGeom prst="roundRect">
            <a:avLst>
              <a:gd name="adj" fmla="val 305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801172" y="2577108"/>
            <a:ext cx="2876193" cy="259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Познавательные способности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801172" y="2942153"/>
            <a:ext cx="3498771" cy="1692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Это включает в себя уровень развития мышления, памяти, внимания, речи. Ребенок должен быть способен к анализу, синтезу, сравнению, обобщению, а также уметь запоминать, концентрировать внимание и выражать свои мысли.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4660225" y="2393156"/>
            <a:ext cx="3866674" cy="2425303"/>
          </a:xfrm>
          <a:prstGeom prst="roundRect">
            <a:avLst>
              <a:gd name="adj" fmla="val 3054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5"/>
          <p:cNvSpPr/>
          <p:nvPr/>
        </p:nvSpPr>
        <p:spPr>
          <a:xfrm>
            <a:off x="4844177" y="2577108"/>
            <a:ext cx="2656880" cy="259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Произвольность поведения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844177" y="2942153"/>
            <a:ext cx="3498771" cy="1410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Ребенок должен уметь подчинять свои действия правилам, выполнять задания, следовать инструкциям. Это связано с развитием самоконтроля, планирования и организации действий.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17220" y="4994791"/>
            <a:ext cx="3866674" cy="2143244"/>
          </a:xfrm>
          <a:prstGeom prst="roundRect">
            <a:avLst>
              <a:gd name="adj" fmla="val 3456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8"/>
          <p:cNvSpPr/>
          <p:nvPr/>
        </p:nvSpPr>
        <p:spPr>
          <a:xfrm>
            <a:off x="801172" y="5178743"/>
            <a:ext cx="3148251" cy="259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Эмоционально-волевая зрелость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801172" y="5543788"/>
            <a:ext cx="3498771" cy="1410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Ребенок должен быть способен к самостоятельности, уметь справляться со стрессом, испытывать чувство ответственности, иметь желание учиться, а также показывать устойчивость к трудностям.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4660225" y="4994791"/>
            <a:ext cx="3866674" cy="2143244"/>
          </a:xfrm>
          <a:prstGeom prst="roundRect">
            <a:avLst>
              <a:gd name="adj" fmla="val 3456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11"/>
          <p:cNvSpPr/>
          <p:nvPr/>
        </p:nvSpPr>
        <p:spPr>
          <a:xfrm>
            <a:off x="4844177" y="5178743"/>
            <a:ext cx="2269450" cy="259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Мотивация к обучению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844177" y="5543788"/>
            <a:ext cx="3498771" cy="1410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kern="0" spc="-2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Важно, чтобы ребенок испытывал интерес к учебе, хотел узнавать новое, проявлял активность в процессе обучения. Это связано с развитием любопытства, интереса к знаниям и стремлением к успеху.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035" y="1070729"/>
            <a:ext cx="7821930" cy="1111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50"/>
              </a:lnSpc>
              <a:buNone/>
            </a:pPr>
            <a:r>
              <a:rPr lang="en-US" sz="3450" kern="0" spc="-70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Развитие познавательных способностей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661035" y="2677478"/>
            <a:ext cx="424934" cy="424934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806768" y="2756535"/>
            <a:ext cx="13335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274802" y="2677478"/>
            <a:ext cx="3202781" cy="555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Развитие логического мышления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274802" y="3346013"/>
            <a:ext cx="3202781" cy="1510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Игры, головоломки, решение задач, поиск закономерностей в окружающем мире помогают ребенку учиться анализировать, сравнивать, обобщать и делать выводы.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4666417" y="2677478"/>
            <a:ext cx="424934" cy="424934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4812149" y="2756535"/>
            <a:ext cx="13335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5280184" y="2677478"/>
            <a:ext cx="2581037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Стимулирование памяти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5280184" y="3068360"/>
            <a:ext cx="3202781" cy="1510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Заучивание стихов, песен, рассказов, а также использование мнемотехник помогает ребенку развивать память, запоминать информацию и воспроизводить ее.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61035" y="5257562"/>
            <a:ext cx="424934" cy="424934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10"/>
          <p:cNvSpPr/>
          <p:nvPr/>
        </p:nvSpPr>
        <p:spPr>
          <a:xfrm>
            <a:off x="806768" y="5336619"/>
            <a:ext cx="13335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1274802" y="5257562"/>
            <a:ext cx="2701647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Упражнения на внимание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1274802" y="5648444"/>
            <a:ext cx="3202781" cy="1510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 с поиском различий, наблюдения за животными, задания на сосредоточение внимания помогают ребенку удерживать внимание, концентрироваться и не отвлекаться.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4666417" y="5257562"/>
            <a:ext cx="424934" cy="424934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14"/>
          <p:cNvSpPr/>
          <p:nvPr/>
        </p:nvSpPr>
        <p:spPr>
          <a:xfrm>
            <a:off x="4812149" y="5336619"/>
            <a:ext cx="133350" cy="266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kern="0" spc="-42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4</a:t>
            </a:r>
            <a:endParaRPr lang="en-US" sz="2050" dirty="0"/>
          </a:p>
        </p:txBody>
      </p:sp>
      <p:sp>
        <p:nvSpPr>
          <p:cNvPr id="18" name="Text 15"/>
          <p:cNvSpPr/>
          <p:nvPr/>
        </p:nvSpPr>
        <p:spPr>
          <a:xfrm>
            <a:off x="5280184" y="5257562"/>
            <a:ext cx="2222063" cy="277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Развитие речи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5280184" y="5648444"/>
            <a:ext cx="3202781" cy="1510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Чтение вслух, пересказ прочитанного, игры в слова, решение ребусов – все это способствует развитию речи, расширению словарного запаса и умению выражать свои мысли.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6264" y="654725"/>
            <a:ext cx="7908369" cy="492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100" kern="0" spc="-62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Формирование произвольности поведения</a:t>
            </a:r>
            <a:endParaRPr lang="en-US" sz="3100" dirty="0"/>
          </a:p>
        </p:txBody>
      </p:sp>
      <p:sp>
        <p:nvSpPr>
          <p:cNvPr id="4" name="Shape 1"/>
          <p:cNvSpPr/>
          <p:nvPr/>
        </p:nvSpPr>
        <p:spPr>
          <a:xfrm>
            <a:off x="826056" y="1398508"/>
            <a:ext cx="22860" cy="6176367"/>
          </a:xfrm>
          <a:prstGeom prst="roundRect">
            <a:avLst>
              <a:gd name="adj" fmla="val 30775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2"/>
          <p:cNvSpPr/>
          <p:nvPr/>
        </p:nvSpPr>
        <p:spPr>
          <a:xfrm>
            <a:off x="1003042" y="1763792"/>
            <a:ext cx="586264" cy="22860"/>
          </a:xfrm>
          <a:prstGeom prst="roundRect">
            <a:avLst>
              <a:gd name="adj" fmla="val 30775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Shape 3"/>
          <p:cNvSpPr/>
          <p:nvPr/>
        </p:nvSpPr>
        <p:spPr>
          <a:xfrm>
            <a:off x="649069" y="1586865"/>
            <a:ext cx="376833" cy="376833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4"/>
          <p:cNvSpPr/>
          <p:nvPr/>
        </p:nvSpPr>
        <p:spPr>
          <a:xfrm>
            <a:off x="778371" y="1656993"/>
            <a:ext cx="118229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1758672" y="1565910"/>
            <a:ext cx="1970603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Постановка задач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1758672" y="1912620"/>
            <a:ext cx="6799064" cy="804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научить ребенка ставить перед собой цели, планировать свои действия и определять последовательность шагов для достижения заданной цели. Это поможет ему стать более организованным и эффективным.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1003042" y="3416737"/>
            <a:ext cx="586264" cy="22860"/>
          </a:xfrm>
          <a:prstGeom prst="roundRect">
            <a:avLst>
              <a:gd name="adj" fmla="val 30775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Shape 8"/>
          <p:cNvSpPr/>
          <p:nvPr/>
        </p:nvSpPr>
        <p:spPr>
          <a:xfrm>
            <a:off x="649069" y="3239810"/>
            <a:ext cx="376833" cy="376833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9"/>
          <p:cNvSpPr/>
          <p:nvPr/>
        </p:nvSpPr>
        <p:spPr>
          <a:xfrm>
            <a:off x="778371" y="3309938"/>
            <a:ext cx="118229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1850" dirty="0"/>
          </a:p>
        </p:txBody>
      </p:sp>
      <p:sp>
        <p:nvSpPr>
          <p:cNvPr id="13" name="Text 10"/>
          <p:cNvSpPr/>
          <p:nvPr/>
        </p:nvSpPr>
        <p:spPr>
          <a:xfrm>
            <a:off x="1758672" y="3218855"/>
            <a:ext cx="1970603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Самоконтроль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1758672" y="3565565"/>
            <a:ext cx="6799064" cy="536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Развитие самоконтроля помогает ребенку удерживать свое внимание на задаче, сдерживать импульсивные поступки, а также управлять своим поведением в различных ситуациях.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1003042" y="4801672"/>
            <a:ext cx="586264" cy="22860"/>
          </a:xfrm>
          <a:prstGeom prst="roundRect">
            <a:avLst>
              <a:gd name="adj" fmla="val 30775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Shape 13"/>
          <p:cNvSpPr/>
          <p:nvPr/>
        </p:nvSpPr>
        <p:spPr>
          <a:xfrm>
            <a:off x="649069" y="4624745"/>
            <a:ext cx="376833" cy="376833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14"/>
          <p:cNvSpPr/>
          <p:nvPr/>
        </p:nvSpPr>
        <p:spPr>
          <a:xfrm>
            <a:off x="778371" y="4694873"/>
            <a:ext cx="118229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1850" dirty="0"/>
          </a:p>
        </p:txBody>
      </p:sp>
      <p:sp>
        <p:nvSpPr>
          <p:cNvPr id="18" name="Text 15"/>
          <p:cNvSpPr/>
          <p:nvPr/>
        </p:nvSpPr>
        <p:spPr>
          <a:xfrm>
            <a:off x="1758672" y="4603790"/>
            <a:ext cx="2045018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Организация времени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1758672" y="4950500"/>
            <a:ext cx="6799064" cy="804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Умение распределять время, планировать свои дела, выполнять задания в определенные сроки является важной составляющей произвольного поведения. Это поможет ребенку эффективно управлять своим временем в школе.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1003042" y="6454616"/>
            <a:ext cx="586264" cy="22860"/>
          </a:xfrm>
          <a:prstGeom prst="roundRect">
            <a:avLst>
              <a:gd name="adj" fmla="val 307753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21" name="Shape 18"/>
          <p:cNvSpPr/>
          <p:nvPr/>
        </p:nvSpPr>
        <p:spPr>
          <a:xfrm>
            <a:off x="649069" y="6277689"/>
            <a:ext cx="376833" cy="376833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2" name="Text 19"/>
          <p:cNvSpPr/>
          <p:nvPr/>
        </p:nvSpPr>
        <p:spPr>
          <a:xfrm>
            <a:off x="778371" y="6347817"/>
            <a:ext cx="118229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4</a:t>
            </a:r>
            <a:endParaRPr lang="en-US" sz="1850" dirty="0"/>
          </a:p>
        </p:txBody>
      </p:sp>
      <p:sp>
        <p:nvSpPr>
          <p:cNvPr id="23" name="Text 20"/>
          <p:cNvSpPr/>
          <p:nvPr/>
        </p:nvSpPr>
        <p:spPr>
          <a:xfrm>
            <a:off x="1758672" y="6256734"/>
            <a:ext cx="2026920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Следование правилам</a:t>
            </a:r>
            <a:endParaRPr lang="en-US" sz="1550" dirty="0"/>
          </a:p>
        </p:txBody>
      </p:sp>
      <p:sp>
        <p:nvSpPr>
          <p:cNvPr id="24" name="Text 21"/>
          <p:cNvSpPr/>
          <p:nvPr/>
        </p:nvSpPr>
        <p:spPr>
          <a:xfrm>
            <a:off x="1758672" y="6603444"/>
            <a:ext cx="6799064" cy="804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Важно, чтобы ребенок понимал и принимал правила, которые действуют в школе, и умел согласовывать свое поведение с этими правилами. Это способствует дисциплине и создает благоприятную атмосферу в учебном процессе.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28167"/>
            <a:ext cx="854833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Эмоционально-волевая зрелость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83047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Самостоятельность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421737"/>
            <a:ext cx="3928586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Ребенок должен быть готов к независимости в школе. Он должен уметь самостоятельно одеваться, есть, убирать за собой и решать простые проблемы. Это помогает ему чувствовать себя более уверенным и самостоятельным.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2830473"/>
            <a:ext cx="298573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Управление эмоциями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3421737"/>
            <a:ext cx="3928586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Важно, чтобы ребенок умел справляться с различными эмоциями, особенно с негативными. Он должен уметь контролировать свои эмоции и не давать им влиять на его поведение. Это помогает ему сохранять спокойствие и уверенность в трудных ситуациях.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283047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Ответственность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3421737"/>
            <a:ext cx="3928586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Ребенок должен понимать свою ответственность за свои действия и свои слова. Он должен быть готов к выполнению заданий, к учебе и к соблюдению правил. Это помогает ему стать более дисциплинированным и ответственным учеником.</a:t>
            </a:r>
            <a:endParaRPr lang="en-US" sz="18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20F5AB-852B-6149-C2E6-DBA873879B9F}"/>
              </a:ext>
            </a:extLst>
          </p:cNvPr>
          <p:cNvSpPr/>
          <p:nvPr/>
        </p:nvSpPr>
        <p:spPr>
          <a:xfrm>
            <a:off x="12694086" y="7794702"/>
            <a:ext cx="1813651" cy="43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238" y="733901"/>
            <a:ext cx="5605820" cy="640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kern="0" spc="-81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Мотивация к обучению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38" y="1701046"/>
            <a:ext cx="1088827" cy="19315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77653" y="1918811"/>
            <a:ext cx="2897505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Любопытство и интерес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177653" y="2369701"/>
            <a:ext cx="6204109" cy="1045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Ребенок, который хочет узнать новое, задающий вопросы, проявляющий интерес к окружающему миру, скорее всего будет успешным в школе.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38" y="3632597"/>
            <a:ext cx="1088827" cy="19315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77653" y="3850362"/>
            <a:ext cx="2562106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Стремление к успеху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177653" y="4301252"/>
            <a:ext cx="6204109" cy="1045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поддерживать в ребенке желание достигать целей, справляться с задачами и получать удовлетворение от успеха. Это позволяет ему чувствовать себя уверенным и мотивированным.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38" y="5564148"/>
            <a:ext cx="1088827" cy="19315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77653" y="5781913"/>
            <a:ext cx="3580328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Положительный образ школы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177653" y="6232803"/>
            <a:ext cx="6204109" cy="1045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Ребенок должен воспринимать школу как интересное место, где он может получить новые знания и познакомиться с другими детьми. Это способствует положительному отношению к учебе.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7755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5678" y="3169563"/>
            <a:ext cx="10725388" cy="5593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kern="0" spc="-70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Особенности взаимодействия родителей и ребенка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65678" y="4014192"/>
            <a:ext cx="13299043" cy="3423285"/>
          </a:xfrm>
          <a:prstGeom prst="roundRect">
            <a:avLst>
              <a:gd name="adj" fmla="val 233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2"/>
          <p:cNvSpPr/>
          <p:nvPr/>
        </p:nvSpPr>
        <p:spPr>
          <a:xfrm>
            <a:off x="673298" y="4021812"/>
            <a:ext cx="13283803" cy="8520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863441" y="4143494"/>
            <a:ext cx="6257806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Поддержка и поощрение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7509153" y="4143494"/>
            <a:ext cx="6257806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Важны положительные отзывы и поощрение за успехи ребенка. Это помогает ему чувствовать себя уверенным и мотивированным.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73298" y="4873823"/>
            <a:ext cx="13283803" cy="8520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863441" y="4995505"/>
            <a:ext cx="6257806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Развитие самостоятельности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7509153" y="4995505"/>
            <a:ext cx="6257806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давать ребенку возможность самостоятельно решать простые проблемы, принимать решения и нести ответственность за свои действия.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73298" y="5725835"/>
            <a:ext cx="13283803" cy="8520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9"/>
          <p:cNvSpPr/>
          <p:nvPr/>
        </p:nvSpPr>
        <p:spPr>
          <a:xfrm>
            <a:off x="863441" y="5847517"/>
            <a:ext cx="6257806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Открытое общение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7509153" y="5847517"/>
            <a:ext cx="6257806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создать атмосферу доверия и открытого общения, где ребенок может свободно выражать свои мысли и чувства.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673298" y="6577846"/>
            <a:ext cx="13283803" cy="8520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5" name="Text 12"/>
          <p:cNvSpPr/>
          <p:nvPr/>
        </p:nvSpPr>
        <p:spPr>
          <a:xfrm>
            <a:off x="863441" y="6699528"/>
            <a:ext cx="6257806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Создание интереса к учебе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7509153" y="6699528"/>
            <a:ext cx="6257806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Родители могут стимулировать интерес ребенка к учебе через игры, чтение, посещение музеев, театров, и других культурных мероприятий.</a:t>
            </a:r>
            <a:endParaRPr lang="en-US" sz="145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6A734C-A2C7-F05D-F1AA-F39B11C42617}"/>
              </a:ext>
            </a:extLst>
          </p:cNvPr>
          <p:cNvSpPr/>
          <p:nvPr/>
        </p:nvSpPr>
        <p:spPr>
          <a:xfrm>
            <a:off x="12567424" y="7761249"/>
            <a:ext cx="1973766" cy="39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3392" y="550783"/>
            <a:ext cx="7750016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kern="0" spc="-74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Роль детского сада в подготовке к школе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92" y="2021086"/>
            <a:ext cx="497800" cy="4978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83392" y="2717959"/>
            <a:ext cx="3725585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Развитие познавательных способностей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183392" y="3423166"/>
            <a:ext cx="3725585" cy="1274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Детский сад предоставляет ребенку возможность освоить основные навыки чтения, счета, рисования и другие необходимые для школы знания.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704" y="2021086"/>
            <a:ext cx="497800" cy="4978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7704" y="2717959"/>
            <a:ext cx="3725704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Формирование произвольности поведения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0207704" y="3423166"/>
            <a:ext cx="3725704" cy="1274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детском саду ребенок привыкает к режиму дня, учится выполнять задания в определенном порядке и подчиняться правилам.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92" y="5295067"/>
            <a:ext cx="497800" cy="4978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83392" y="5991939"/>
            <a:ext cx="2342912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Социализация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183392" y="6404253"/>
            <a:ext cx="3725585" cy="955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Детский сад позволяет ребенку общаться с другими детьми, учиться работать в коллективе, развивать социальные навыки.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704" y="5295067"/>
            <a:ext cx="497800" cy="49780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7704" y="5991939"/>
            <a:ext cx="3633073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kern="0" spc="-37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Развитие творческого мышления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0207704" y="6404253"/>
            <a:ext cx="3725704" cy="1274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 детском саду ребенок занимается творческой деятельностью, развивает фантазию, воображение, оригинальность мышления.</a:t>
            </a:r>
            <a:endParaRPr lang="en-US" sz="155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FA47D12-5B5A-6FEC-A011-83E9FDE37179}"/>
              </a:ext>
            </a:extLst>
          </p:cNvPr>
          <p:cNvSpPr/>
          <p:nvPr/>
        </p:nvSpPr>
        <p:spPr>
          <a:xfrm>
            <a:off x="12701239" y="7678698"/>
            <a:ext cx="1929161" cy="417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574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6042" y="3201710"/>
            <a:ext cx="11898868" cy="6016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kern="0" spc="-76" dirty="0">
                <a:solidFill>
                  <a:srgbClr val="000000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Рекомендации для родителей по подготовке ребенка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716042" y="4340304"/>
            <a:ext cx="460296" cy="460296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2"/>
          <p:cNvSpPr/>
          <p:nvPr/>
        </p:nvSpPr>
        <p:spPr>
          <a:xfrm>
            <a:off x="873919" y="4426029"/>
            <a:ext cx="144423" cy="288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kern="0" spc="-4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1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1380887" y="4340304"/>
            <a:ext cx="4208978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Обеспечение здорового образа жизни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380887" y="4763929"/>
            <a:ext cx="5832038" cy="981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уделять внимание питанию, сну, двигательной активности ребенка. Это помогает ему чувствовать себя здоровым и энергичным.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417475" y="4340304"/>
            <a:ext cx="460296" cy="460296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7575352" y="4426029"/>
            <a:ext cx="144423" cy="288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kern="0" spc="-4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8082320" y="4340304"/>
            <a:ext cx="4211241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Создание положительной мотивации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8082320" y="4763929"/>
            <a:ext cx="5832038" cy="981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показывать ребенку, что учеба – это интересно и важно. Можно использовать игры, книги, мультфильмы, чтобы заинтересовать ребенка учебой.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16042" y="6180177"/>
            <a:ext cx="460296" cy="460296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10"/>
          <p:cNvSpPr/>
          <p:nvPr/>
        </p:nvSpPr>
        <p:spPr>
          <a:xfrm>
            <a:off x="873919" y="6265902"/>
            <a:ext cx="144423" cy="288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kern="0" spc="-4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3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1380887" y="6180177"/>
            <a:ext cx="3271599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Развитие самостоятельности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1380887" y="6603802"/>
            <a:ext cx="5832038" cy="981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давать ребенку возможность самостоятельно выполнять простые задания, принимать решения и нести ответственность за свои действия.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417475" y="6180177"/>
            <a:ext cx="460296" cy="460296"/>
          </a:xfrm>
          <a:prstGeom prst="roundRect">
            <a:avLst>
              <a:gd name="adj" fmla="val 1866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14"/>
          <p:cNvSpPr/>
          <p:nvPr/>
        </p:nvSpPr>
        <p:spPr>
          <a:xfrm>
            <a:off x="7575352" y="6265902"/>
            <a:ext cx="144423" cy="288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kern="0" spc="-45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4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8082320" y="6180177"/>
            <a:ext cx="3327440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Обучение основным навыкам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8082320" y="6603802"/>
            <a:ext cx="5832038" cy="981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Важно помочь ребенку освоить основные навыки чтения, счета, рисования, которые пригодятся ему в школе. Для этого можно использовать игры, книги, специальные программы.</a:t>
            </a:r>
            <a:endParaRPr lang="en-US" sz="16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7C80F02-62B8-2A0F-1F8A-CDD18B81578B}"/>
              </a:ext>
            </a:extLst>
          </p:cNvPr>
          <p:cNvSpPr/>
          <p:nvPr/>
        </p:nvSpPr>
        <p:spPr>
          <a:xfrm>
            <a:off x="12614910" y="7761249"/>
            <a:ext cx="1903978" cy="3679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1070</Words>
  <Application>Microsoft Office PowerPoint</Application>
  <PresentationFormat>Произвольный</PresentationFormat>
  <Paragraphs>102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Source Sans Pro</vt:lpstr>
      <vt:lpstr>Source Serif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Ольга Бакулевич</cp:lastModifiedBy>
  <cp:revision>3</cp:revision>
  <dcterms:created xsi:type="dcterms:W3CDTF">2024-09-19T12:07:10Z</dcterms:created>
  <dcterms:modified xsi:type="dcterms:W3CDTF">2024-09-19T12:18:22Z</dcterms:modified>
</cp:coreProperties>
</file>