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8" r:id="rId4"/>
    <p:sldId id="259" r:id="rId5"/>
    <p:sldId id="260" r:id="rId6"/>
    <p:sldId id="261" r:id="rId7"/>
    <p:sldId id="293" r:id="rId8"/>
    <p:sldId id="264" r:id="rId9"/>
    <p:sldId id="294" r:id="rId10"/>
    <p:sldId id="262" r:id="rId11"/>
    <p:sldId id="295" r:id="rId12"/>
    <p:sldId id="296" r:id="rId13"/>
    <p:sldId id="297" r:id="rId14"/>
    <p:sldId id="298" r:id="rId15"/>
    <p:sldId id="299" r:id="rId16"/>
    <p:sldId id="300" r:id="rId17"/>
    <p:sldId id="267" r:id="rId18"/>
    <p:sldId id="301" r:id="rId19"/>
    <p:sldId id="302" r:id="rId20"/>
    <p:sldId id="303" r:id="rId21"/>
    <p:sldId id="304" r:id="rId22"/>
    <p:sldId id="305" r:id="rId23"/>
    <p:sldId id="306" r:id="rId24"/>
    <p:sldId id="307" r:id="rId25"/>
    <p:sldId id="308" r:id="rId26"/>
    <p:sldId id="309" r:id="rId27"/>
    <p:sldId id="268" r:id="rId28"/>
    <p:sldId id="269" r:id="rId29"/>
    <p:sldId id="270" r:id="rId30"/>
    <p:sldId id="271" r:id="rId31"/>
    <p:sldId id="272"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1" autoAdjust="0"/>
  </p:normalViewPr>
  <p:slideViewPr>
    <p:cSldViewPr>
      <p:cViewPr>
        <p:scale>
          <a:sx n="77" d="100"/>
          <a:sy n="77" d="100"/>
        </p:scale>
        <p:origin x="-1176" y="1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573EB9-6A1D-4862-9721-4C7843B15F05}" type="datetimeFigureOut">
              <a:rPr lang="ru-RU" smtClean="0"/>
              <a:pPr/>
              <a:t>14.05.2020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BF2ECB-D44B-42CA-B1A6-B75764ECD770}" type="slidenum">
              <a:rPr lang="ru-RU" smtClean="0"/>
              <a:pPr/>
              <a:t>‹#›</a:t>
            </a:fld>
            <a:endParaRPr lang="ru-RU"/>
          </a:p>
        </p:txBody>
      </p:sp>
    </p:spTree>
    <p:extLst>
      <p:ext uri="{BB962C8B-B14F-4D97-AF65-F5344CB8AC3E}">
        <p14:creationId xmlns:p14="http://schemas.microsoft.com/office/powerpoint/2010/main" val="1498454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ABF2ECB-D44B-42CA-B1A6-B75764ECD770}" type="slidenum">
              <a:rPr lang="ru-RU" smtClean="0"/>
              <a:pPr/>
              <a:t>1</a:t>
            </a:fld>
            <a:endParaRPr lang="ru-RU"/>
          </a:p>
        </p:txBody>
      </p:sp>
    </p:spTree>
    <p:extLst>
      <p:ext uri="{BB962C8B-B14F-4D97-AF65-F5344CB8AC3E}">
        <p14:creationId xmlns:p14="http://schemas.microsoft.com/office/powerpoint/2010/main" val="1915884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ABF2ECB-D44B-42CA-B1A6-B75764ECD770}" type="slidenum">
              <a:rPr lang="ru-RU" smtClean="0"/>
              <a:pPr/>
              <a:t>6</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ABF2ECB-D44B-42CA-B1A6-B75764ECD770}" type="slidenum">
              <a:rPr lang="ru-RU" smtClean="0"/>
              <a:pPr/>
              <a:t>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9570943-952D-4877-9932-FBC88723D5A8}" type="datetime1">
              <a:rPr lang="ru-RU" smtClean="0"/>
              <a:t>14.05.2020</a:t>
            </a:fld>
            <a:endParaRPr lang="ru-RU"/>
          </a:p>
        </p:txBody>
      </p:sp>
      <p:sp>
        <p:nvSpPr>
          <p:cNvPr id="5" name="Нижний колонтитул 4"/>
          <p:cNvSpPr>
            <a:spLocks noGrp="1"/>
          </p:cNvSpPr>
          <p:nvPr>
            <p:ph type="ftr" sz="quarter" idx="11"/>
          </p:nvPr>
        </p:nvSpPr>
        <p:spPr/>
        <p:txBody>
          <a:bodyPr/>
          <a:lstStyle/>
          <a:p>
            <a:r>
              <a:rPr lang="ru-RU" smtClean="0"/>
              <a:t>КГБОУ СПО «Камчатский педагогический колледж», Преподаватель: Мельникова Е.В.</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E1BA90E-61B2-4E95-8C20-957195119184}" type="datetime1">
              <a:rPr lang="ru-RU" smtClean="0"/>
              <a:t>14.05.2020</a:t>
            </a:fld>
            <a:endParaRPr lang="ru-RU"/>
          </a:p>
        </p:txBody>
      </p:sp>
      <p:sp>
        <p:nvSpPr>
          <p:cNvPr id="5" name="Нижний колонтитул 4"/>
          <p:cNvSpPr>
            <a:spLocks noGrp="1"/>
          </p:cNvSpPr>
          <p:nvPr>
            <p:ph type="ftr" sz="quarter" idx="11"/>
          </p:nvPr>
        </p:nvSpPr>
        <p:spPr/>
        <p:txBody>
          <a:bodyPr/>
          <a:lstStyle/>
          <a:p>
            <a:r>
              <a:rPr lang="ru-RU" smtClean="0"/>
              <a:t>КГБОУ СПО «Камчатский педагогический колледж», Преподаватель: Мельникова Е.В.</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A31CD6A-FA4F-42EA-999D-C511B9DE9A7F}" type="datetime1">
              <a:rPr lang="ru-RU" smtClean="0"/>
              <a:t>14.05.2020</a:t>
            </a:fld>
            <a:endParaRPr lang="ru-RU"/>
          </a:p>
        </p:txBody>
      </p:sp>
      <p:sp>
        <p:nvSpPr>
          <p:cNvPr id="5" name="Нижний колонтитул 4"/>
          <p:cNvSpPr>
            <a:spLocks noGrp="1"/>
          </p:cNvSpPr>
          <p:nvPr>
            <p:ph type="ftr" sz="quarter" idx="11"/>
          </p:nvPr>
        </p:nvSpPr>
        <p:spPr/>
        <p:txBody>
          <a:bodyPr/>
          <a:lstStyle/>
          <a:p>
            <a:r>
              <a:rPr lang="ru-RU" smtClean="0"/>
              <a:t>КГБОУ СПО «Камчатский педагогический колледж», Преподаватель: Мельникова Е.В.</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BF0C340-7807-41DA-8150-7862B4E31951}" type="datetime1">
              <a:rPr lang="ru-RU" smtClean="0"/>
              <a:t>14.05.2020</a:t>
            </a:fld>
            <a:endParaRPr lang="ru-RU"/>
          </a:p>
        </p:txBody>
      </p:sp>
      <p:sp>
        <p:nvSpPr>
          <p:cNvPr id="5" name="Нижний колонтитул 4"/>
          <p:cNvSpPr>
            <a:spLocks noGrp="1"/>
          </p:cNvSpPr>
          <p:nvPr>
            <p:ph type="ftr" sz="quarter" idx="11"/>
          </p:nvPr>
        </p:nvSpPr>
        <p:spPr/>
        <p:txBody>
          <a:bodyPr/>
          <a:lstStyle/>
          <a:p>
            <a:r>
              <a:rPr lang="ru-RU" smtClean="0"/>
              <a:t>КГБОУ СПО «Камчатский педагогический колледж», Преподаватель: Мельникова Е.В.</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50E9CF7-D60F-4E53-8A23-56B7A576199B}" type="datetime1">
              <a:rPr lang="ru-RU" smtClean="0"/>
              <a:t>14.05.2020</a:t>
            </a:fld>
            <a:endParaRPr lang="ru-RU"/>
          </a:p>
        </p:txBody>
      </p:sp>
      <p:sp>
        <p:nvSpPr>
          <p:cNvPr id="5" name="Нижний колонтитул 4"/>
          <p:cNvSpPr>
            <a:spLocks noGrp="1"/>
          </p:cNvSpPr>
          <p:nvPr>
            <p:ph type="ftr" sz="quarter" idx="11"/>
          </p:nvPr>
        </p:nvSpPr>
        <p:spPr/>
        <p:txBody>
          <a:bodyPr/>
          <a:lstStyle/>
          <a:p>
            <a:r>
              <a:rPr lang="ru-RU" smtClean="0"/>
              <a:t>КГБОУ СПО «Камчатский педагогический колледж», Преподаватель: Мельникова Е.В.</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46F178E-CBF2-4C63-8DD8-7498EACE5250}" type="datetime1">
              <a:rPr lang="ru-RU" smtClean="0"/>
              <a:t>14.05.2020</a:t>
            </a:fld>
            <a:endParaRPr lang="ru-RU"/>
          </a:p>
        </p:txBody>
      </p:sp>
      <p:sp>
        <p:nvSpPr>
          <p:cNvPr id="6" name="Нижний колонтитул 5"/>
          <p:cNvSpPr>
            <a:spLocks noGrp="1"/>
          </p:cNvSpPr>
          <p:nvPr>
            <p:ph type="ftr" sz="quarter" idx="11"/>
          </p:nvPr>
        </p:nvSpPr>
        <p:spPr/>
        <p:txBody>
          <a:bodyPr/>
          <a:lstStyle/>
          <a:p>
            <a:r>
              <a:rPr lang="ru-RU" smtClean="0"/>
              <a:t>КГБОУ СПО «Камчатский педагогический колледж», Преподаватель: Мельникова Е.В.</a:t>
            </a:r>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6961003-5B24-4C4E-8D1A-DA65B166CA90}" type="datetime1">
              <a:rPr lang="ru-RU" smtClean="0"/>
              <a:t>14.05.2020</a:t>
            </a:fld>
            <a:endParaRPr lang="ru-RU"/>
          </a:p>
        </p:txBody>
      </p:sp>
      <p:sp>
        <p:nvSpPr>
          <p:cNvPr id="8" name="Нижний колонтитул 7"/>
          <p:cNvSpPr>
            <a:spLocks noGrp="1"/>
          </p:cNvSpPr>
          <p:nvPr>
            <p:ph type="ftr" sz="quarter" idx="11"/>
          </p:nvPr>
        </p:nvSpPr>
        <p:spPr/>
        <p:txBody>
          <a:bodyPr/>
          <a:lstStyle/>
          <a:p>
            <a:r>
              <a:rPr lang="ru-RU" smtClean="0"/>
              <a:t>КГБОУ СПО «Камчатский педагогический колледж», Преподаватель: Мельникова Е.В.</a:t>
            </a:r>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3D08B2B-D7DB-480A-BA42-6FF9D67BE7BE}" type="datetime1">
              <a:rPr lang="ru-RU" smtClean="0"/>
              <a:t>14.05.2020</a:t>
            </a:fld>
            <a:endParaRPr lang="ru-RU"/>
          </a:p>
        </p:txBody>
      </p:sp>
      <p:sp>
        <p:nvSpPr>
          <p:cNvPr id="4" name="Нижний колонтитул 3"/>
          <p:cNvSpPr>
            <a:spLocks noGrp="1"/>
          </p:cNvSpPr>
          <p:nvPr>
            <p:ph type="ftr" sz="quarter" idx="11"/>
          </p:nvPr>
        </p:nvSpPr>
        <p:spPr/>
        <p:txBody>
          <a:bodyPr/>
          <a:lstStyle/>
          <a:p>
            <a:r>
              <a:rPr lang="ru-RU" smtClean="0"/>
              <a:t>КГБОУ СПО «Камчатский педагогический колледж», Преподаватель: Мельникова Е.В.</a:t>
            </a:r>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AA4234E-C73F-49E2-A506-3A9BCE4DDF8F}" type="datetime1">
              <a:rPr lang="ru-RU" smtClean="0"/>
              <a:t>14.05.2020</a:t>
            </a:fld>
            <a:endParaRPr lang="ru-RU"/>
          </a:p>
        </p:txBody>
      </p:sp>
      <p:sp>
        <p:nvSpPr>
          <p:cNvPr id="3" name="Нижний колонтитул 2"/>
          <p:cNvSpPr>
            <a:spLocks noGrp="1"/>
          </p:cNvSpPr>
          <p:nvPr>
            <p:ph type="ftr" sz="quarter" idx="11"/>
          </p:nvPr>
        </p:nvSpPr>
        <p:spPr/>
        <p:txBody>
          <a:bodyPr/>
          <a:lstStyle/>
          <a:p>
            <a:r>
              <a:rPr lang="ru-RU" smtClean="0"/>
              <a:t>КГБОУ СПО «Камчатский педагогический колледж», Преподаватель: Мельникова Е.В.</a:t>
            </a:r>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5129047-52C2-438B-B26D-EB5FB121A895}" type="datetime1">
              <a:rPr lang="ru-RU" smtClean="0"/>
              <a:t>14.05.2020</a:t>
            </a:fld>
            <a:endParaRPr lang="ru-RU"/>
          </a:p>
        </p:txBody>
      </p:sp>
      <p:sp>
        <p:nvSpPr>
          <p:cNvPr id="6" name="Нижний колонтитул 5"/>
          <p:cNvSpPr>
            <a:spLocks noGrp="1"/>
          </p:cNvSpPr>
          <p:nvPr>
            <p:ph type="ftr" sz="quarter" idx="11"/>
          </p:nvPr>
        </p:nvSpPr>
        <p:spPr/>
        <p:txBody>
          <a:bodyPr/>
          <a:lstStyle/>
          <a:p>
            <a:r>
              <a:rPr lang="ru-RU" smtClean="0"/>
              <a:t>КГБОУ СПО «Камчатский педагогический колледж», Преподаватель: Мельникова Е.В.</a:t>
            </a:r>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EF7781E-E08B-4265-807B-43184AE8232C}" type="datetime1">
              <a:rPr lang="ru-RU" smtClean="0"/>
              <a:t>14.05.2020</a:t>
            </a:fld>
            <a:endParaRPr lang="ru-RU"/>
          </a:p>
        </p:txBody>
      </p:sp>
      <p:sp>
        <p:nvSpPr>
          <p:cNvPr id="6" name="Нижний колонтитул 5"/>
          <p:cNvSpPr>
            <a:spLocks noGrp="1"/>
          </p:cNvSpPr>
          <p:nvPr>
            <p:ph type="ftr" sz="quarter" idx="11"/>
          </p:nvPr>
        </p:nvSpPr>
        <p:spPr/>
        <p:txBody>
          <a:bodyPr/>
          <a:lstStyle/>
          <a:p>
            <a:r>
              <a:rPr lang="ru-RU" smtClean="0"/>
              <a:t>КГБОУ СПО «Камчатский педагогический колледж», Преподаватель: Мельникова Е.В.</a:t>
            </a:r>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2000"/>
            <a:duotone>
              <a:schemeClr val="accent2">
                <a:shade val="45000"/>
                <a:satMod val="135000"/>
              </a:schemeClr>
              <a:prstClr val="white"/>
            </a:duotone>
            <a:lum contrast="44000"/>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63FB9D-97BA-4A45-9472-62BE002696D9}" type="datetime1">
              <a:rPr lang="ru-RU" smtClean="0"/>
              <a:t>14.05.2020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ru-RU" smtClean="0"/>
              <a:t>КГБОУ СПО «Камчатский педагогический колледж», Преподаватель: Мельникова Е.В.</a:t>
            </a: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357158" y="949190"/>
            <a:ext cx="2314575" cy="3143250"/>
          </a:xfrm>
          <a:prstGeom prst="rect">
            <a:avLst/>
          </a:prstGeom>
          <a:solidFill>
            <a:srgbClr val="FFFFFF">
              <a:shade val="85000"/>
            </a:srgbClr>
          </a:solidFill>
          <a:ln w="88900" cap="sq">
            <a:solidFill>
              <a:schemeClr val="tx2">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640939" y="32861"/>
            <a:ext cx="7786742" cy="769441"/>
          </a:xfrm>
          <a:prstGeom prst="rect">
            <a:avLst/>
          </a:prstGeom>
          <a:noFill/>
        </p:spPr>
        <p:txBody>
          <a:bodyPr wrap="square" rtlCol="0">
            <a:spAutoFit/>
          </a:bodyPr>
          <a:lstStyle/>
          <a:p>
            <a:pPr algn="ctr"/>
            <a:r>
              <a:rPr lang="ru-RU" sz="4400" b="1" dirty="0" smtClean="0">
                <a:ln>
                  <a:solidFill>
                    <a:schemeClr val="tx1"/>
                  </a:solidFill>
                </a:ln>
                <a:solidFill>
                  <a:srgbClr val="7030A0"/>
                </a:solidFill>
                <a:latin typeface="Arial Black" pitchFamily="34" charset="0"/>
              </a:rPr>
              <a:t>Аппликация из бумаги.</a:t>
            </a:r>
            <a:endParaRPr lang="ru-RU" sz="4400" b="1" dirty="0">
              <a:ln>
                <a:solidFill>
                  <a:schemeClr val="tx1"/>
                </a:solidFill>
              </a:ln>
              <a:solidFill>
                <a:srgbClr val="7030A0"/>
              </a:solidFill>
              <a:latin typeface="Arial Black" pitchFamily="34" charset="0"/>
            </a:endParaRPr>
          </a:p>
        </p:txBody>
      </p:sp>
      <p:pic>
        <p:nvPicPr>
          <p:cNvPr id="1027" name="Picture 3" descr="D:\ЛЕНА\АППЛИКАЦИЯ\b722d3b45c.jpg"/>
          <p:cNvPicPr>
            <a:picLocks noChangeAspect="1" noChangeArrowheads="1"/>
          </p:cNvPicPr>
          <p:nvPr/>
        </p:nvPicPr>
        <p:blipFill>
          <a:blip r:embed="rId4"/>
          <a:srcRect/>
          <a:stretch>
            <a:fillRect/>
          </a:stretch>
        </p:blipFill>
        <p:spPr bwMode="auto">
          <a:xfrm>
            <a:off x="2928926" y="2377950"/>
            <a:ext cx="3210768" cy="3643338"/>
          </a:xfrm>
          <a:prstGeom prst="rect">
            <a:avLst/>
          </a:prstGeom>
          <a:solidFill>
            <a:srgbClr val="FFFFFF">
              <a:shade val="85000"/>
            </a:srgbClr>
          </a:solidFill>
          <a:ln w="88900" cap="sq">
            <a:solidFill>
              <a:schemeClr val="tx2">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D:\ЛЕНА\АППЛИКАЦИЯ\bumazhnyje-kartiny_1.jpg"/>
          <p:cNvPicPr>
            <a:picLocks noChangeAspect="1" noChangeArrowheads="1"/>
          </p:cNvPicPr>
          <p:nvPr/>
        </p:nvPicPr>
        <p:blipFill>
          <a:blip r:embed="rId5"/>
          <a:srcRect/>
          <a:stretch>
            <a:fillRect/>
          </a:stretch>
        </p:blipFill>
        <p:spPr bwMode="auto">
          <a:xfrm>
            <a:off x="6429388" y="877752"/>
            <a:ext cx="2385152" cy="3000396"/>
          </a:xfrm>
          <a:prstGeom prst="rect">
            <a:avLst/>
          </a:prstGeom>
          <a:solidFill>
            <a:srgbClr val="FFFFFF">
              <a:shade val="85000"/>
            </a:srgbClr>
          </a:solidFill>
          <a:ln w="88900" cap="sq">
            <a:solidFill>
              <a:schemeClr val="tx2">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428604"/>
            <a:ext cx="8429684" cy="584775"/>
          </a:xfrm>
          <a:prstGeom prst="rect">
            <a:avLst/>
          </a:prstGeom>
        </p:spPr>
        <p:txBody>
          <a:bodyPr wrap="square">
            <a:spAutoFit/>
          </a:bodyPr>
          <a:lstStyle/>
          <a:p>
            <a:pPr lvl="0" algn="ctr" eaLnBrk="0" fontAlgn="base" hangingPunct="0">
              <a:spcBef>
                <a:spcPct val="0"/>
              </a:spcBef>
              <a:spcAft>
                <a:spcPct val="0"/>
              </a:spcAft>
            </a:pPr>
            <a:r>
              <a:rPr lang="ru-RU" sz="3200" dirty="0" smtClean="0">
                <a:latin typeface="Arial Black" pitchFamily="34" charset="0"/>
                <a:ea typeface="Times New Roman" pitchFamily="18" charset="0"/>
                <a:cs typeface="Times New Roman" pitchFamily="18" charset="0"/>
              </a:rPr>
              <a:t>Сюжетная</a:t>
            </a:r>
          </a:p>
        </p:txBody>
      </p:sp>
      <p:pic>
        <p:nvPicPr>
          <p:cNvPr id="23555" name="Picture 3" descr="D:\ЛЕНА\АППЛИКАЦИЯ\Paper-Work_17.jpg"/>
          <p:cNvPicPr>
            <a:picLocks noChangeAspect="1" noChangeArrowheads="1"/>
          </p:cNvPicPr>
          <p:nvPr/>
        </p:nvPicPr>
        <p:blipFill>
          <a:blip r:embed="rId2"/>
          <a:srcRect/>
          <a:stretch>
            <a:fillRect/>
          </a:stretch>
        </p:blipFill>
        <p:spPr bwMode="auto">
          <a:xfrm>
            <a:off x="1119162" y="1142984"/>
            <a:ext cx="7381927" cy="55364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142852"/>
            <a:ext cx="8429684" cy="584775"/>
          </a:xfrm>
          <a:prstGeom prst="rect">
            <a:avLst/>
          </a:prstGeom>
        </p:spPr>
        <p:txBody>
          <a:bodyPr wrap="square">
            <a:spAutoFit/>
          </a:bodyPr>
          <a:lstStyle/>
          <a:p>
            <a:pPr lvl="0" algn="ctr" eaLnBrk="0" fontAlgn="base" hangingPunct="0">
              <a:spcBef>
                <a:spcPct val="0"/>
              </a:spcBef>
              <a:spcAft>
                <a:spcPct val="0"/>
              </a:spcAft>
            </a:pPr>
            <a:r>
              <a:rPr lang="ru-RU" sz="3200" dirty="0" smtClean="0">
                <a:latin typeface="Arial Black" pitchFamily="34" charset="0"/>
                <a:ea typeface="Times New Roman" pitchFamily="18" charset="0"/>
                <a:cs typeface="Times New Roman" pitchFamily="18" charset="0"/>
              </a:rPr>
              <a:t>Сюжетная аппликация</a:t>
            </a:r>
          </a:p>
        </p:txBody>
      </p:sp>
      <p:pic>
        <p:nvPicPr>
          <p:cNvPr id="23554" name="Picture 2"/>
          <p:cNvPicPr>
            <a:picLocks noChangeAspect="1" noChangeArrowheads="1"/>
          </p:cNvPicPr>
          <p:nvPr/>
        </p:nvPicPr>
        <p:blipFill>
          <a:blip r:embed="rId2"/>
          <a:srcRect/>
          <a:stretch>
            <a:fillRect/>
          </a:stretch>
        </p:blipFill>
        <p:spPr bwMode="auto">
          <a:xfrm>
            <a:off x="500034" y="928670"/>
            <a:ext cx="3500462" cy="2513526"/>
          </a:xfrm>
          <a:prstGeom prst="rect">
            <a:avLst/>
          </a:prstGeom>
          <a:solidFill>
            <a:srgbClr val="FFFFFF">
              <a:shade val="85000"/>
            </a:srgbClr>
          </a:solidFill>
          <a:ln w="88900" cap="sq">
            <a:solidFill>
              <a:schemeClr val="tx2">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4211960" y="1285860"/>
            <a:ext cx="4432006" cy="4893647"/>
          </a:xfrm>
          <a:prstGeom prst="rect">
            <a:avLst/>
          </a:prstGeom>
          <a:noFill/>
        </p:spPr>
        <p:txBody>
          <a:bodyPr wrap="square" rtlCol="0">
            <a:spAutoFit/>
          </a:bodyPr>
          <a:lstStyle/>
          <a:p>
            <a:r>
              <a:rPr lang="ru-RU" sz="2400" dirty="0" smtClean="0">
                <a:latin typeface="Arial Black" pitchFamily="34" charset="0"/>
              </a:rPr>
              <a:t>Представляет собой наклеенные на фон изображения во взаимосвязи и в соответствии с темой или сюжетом (событие, явление, ситуация). Размещение фигур может быть в один или два – три плана, могут быть использованы приемы передачи объема и перспективы.</a:t>
            </a:r>
            <a:endParaRPr lang="ru-RU" sz="2400" dirty="0">
              <a:latin typeface="Arial Black"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00100" y="285728"/>
            <a:ext cx="7215238" cy="584775"/>
          </a:xfrm>
          <a:prstGeom prst="rect">
            <a:avLst/>
          </a:prstGeom>
        </p:spPr>
        <p:txBody>
          <a:bodyPr wrap="square">
            <a:spAutoFit/>
          </a:bodyPr>
          <a:lstStyle/>
          <a:p>
            <a:pPr lvl="0" algn="ctr" eaLnBrk="0" fontAlgn="base" hangingPunct="0">
              <a:spcBef>
                <a:spcPct val="0"/>
              </a:spcBef>
              <a:spcAft>
                <a:spcPct val="0"/>
              </a:spcAft>
            </a:pPr>
            <a:r>
              <a:rPr lang="ru-RU" sz="3200" dirty="0" smtClean="0">
                <a:latin typeface="Arial Black" pitchFamily="34" charset="0"/>
                <a:ea typeface="Times New Roman" pitchFamily="18" charset="0"/>
                <a:cs typeface="Times New Roman" pitchFamily="18" charset="0"/>
              </a:rPr>
              <a:t>Декоративная аппликация</a:t>
            </a:r>
          </a:p>
        </p:txBody>
      </p:sp>
      <p:pic>
        <p:nvPicPr>
          <p:cNvPr id="20482" name="Picture 2"/>
          <p:cNvPicPr>
            <a:picLocks noChangeAspect="1" noChangeArrowheads="1"/>
          </p:cNvPicPr>
          <p:nvPr/>
        </p:nvPicPr>
        <p:blipFill>
          <a:blip r:embed="rId2"/>
          <a:srcRect/>
          <a:stretch>
            <a:fillRect/>
          </a:stretch>
        </p:blipFill>
        <p:spPr bwMode="auto">
          <a:xfrm>
            <a:off x="179512" y="870503"/>
            <a:ext cx="3070273" cy="49291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7105" name="Picture 1"/>
          <p:cNvPicPr>
            <a:picLocks noChangeAspect="1" noChangeArrowheads="1"/>
          </p:cNvPicPr>
          <p:nvPr/>
        </p:nvPicPr>
        <p:blipFill>
          <a:blip r:embed="rId3"/>
          <a:srcRect/>
          <a:stretch>
            <a:fillRect/>
          </a:stretch>
        </p:blipFill>
        <p:spPr bwMode="auto">
          <a:xfrm>
            <a:off x="4594714" y="3473181"/>
            <a:ext cx="4210050" cy="3371850"/>
          </a:xfrm>
          <a:prstGeom prst="rect">
            <a:avLst/>
          </a:prstGeom>
          <a:solidFill>
            <a:srgbClr val="FFFFFF">
              <a:shade val="85000"/>
            </a:srgbClr>
          </a:solidFill>
          <a:ln w="88900" cap="sq">
            <a:solidFill>
              <a:schemeClr val="tx2">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3563888" y="1124744"/>
            <a:ext cx="5240876" cy="1938992"/>
          </a:xfrm>
          <a:prstGeom prst="rect">
            <a:avLst/>
          </a:prstGeom>
          <a:noFill/>
        </p:spPr>
        <p:txBody>
          <a:bodyPr wrap="square" rtlCol="0">
            <a:spAutoFit/>
          </a:bodyPr>
          <a:lstStyle/>
          <a:p>
            <a:r>
              <a:rPr lang="ru-RU" sz="2400" b="1" dirty="0" smtClean="0"/>
              <a:t>Связана с понятием декоративности и представляет собой объединенные по законам ритма, симметрии элементы украшения, декоративные по цвету и по форме.</a:t>
            </a:r>
            <a:endParaRPr lang="ru-RU" sz="24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srcRect/>
          <a:stretch>
            <a:fillRect/>
          </a:stretch>
        </p:blipFill>
        <p:spPr bwMode="auto">
          <a:xfrm>
            <a:off x="214282" y="500042"/>
            <a:ext cx="4048125" cy="6172200"/>
          </a:xfrm>
          <a:prstGeom prst="rect">
            <a:avLst/>
          </a:prstGeom>
          <a:solidFill>
            <a:srgbClr val="FFFFFF">
              <a:shade val="85000"/>
            </a:srgbClr>
          </a:solidFill>
          <a:ln w="88900" cap="sq">
            <a:solidFill>
              <a:schemeClr val="tx2">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4572000" y="357166"/>
            <a:ext cx="4357718" cy="6001643"/>
          </a:xfrm>
          <a:prstGeom prst="rect">
            <a:avLst/>
          </a:prstGeom>
          <a:noFill/>
        </p:spPr>
        <p:txBody>
          <a:bodyPr wrap="square" rtlCol="0">
            <a:spAutoFit/>
          </a:bodyPr>
          <a:lstStyle/>
          <a:p>
            <a:pPr algn="ctr"/>
            <a:r>
              <a:rPr lang="ru-RU" sz="2400" b="1" dirty="0" smtClean="0">
                <a:latin typeface="Arial Black" pitchFamily="34" charset="0"/>
              </a:rPr>
              <a:t>На вырезанной форме с обратной стороны цветной бумаги простым карандашом наносят дополнительные линии разрезов. Первую часть отрезают от второй, вторую от третьей. При наклеивании части раздвигают, образовавшиеся просветы  фоны служат  украшением – декором.</a:t>
            </a:r>
            <a:endParaRPr lang="ru-RU" sz="2400" b="1" dirty="0">
              <a:latin typeface="Arial Black"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14290"/>
            <a:ext cx="8786874" cy="584775"/>
          </a:xfrm>
          <a:prstGeom prst="rect">
            <a:avLst/>
          </a:prstGeom>
        </p:spPr>
        <p:txBody>
          <a:bodyPr wrap="square">
            <a:spAutoFit/>
          </a:bodyPr>
          <a:lstStyle/>
          <a:p>
            <a:pPr algn="ctr" eaLnBrk="0" fontAlgn="base" hangingPunct="0">
              <a:spcBef>
                <a:spcPct val="0"/>
              </a:spcBef>
              <a:spcAft>
                <a:spcPct val="0"/>
              </a:spcAft>
            </a:pPr>
            <a:r>
              <a:rPr lang="ru-RU" sz="3200" dirty="0" smtClean="0">
                <a:latin typeface="Arial Black" pitchFamily="34" charset="0"/>
                <a:ea typeface="Times New Roman" pitchFamily="18" charset="0"/>
                <a:cs typeface="Times New Roman" pitchFamily="18" charset="0"/>
              </a:rPr>
              <a:t>Декоративная с кантом</a:t>
            </a:r>
          </a:p>
        </p:txBody>
      </p:sp>
      <p:pic>
        <p:nvPicPr>
          <p:cNvPr id="21506" name="Picture 2"/>
          <p:cNvPicPr>
            <a:picLocks noChangeAspect="1" noChangeArrowheads="1"/>
          </p:cNvPicPr>
          <p:nvPr/>
        </p:nvPicPr>
        <p:blipFill>
          <a:blip r:embed="rId2"/>
          <a:srcRect/>
          <a:stretch>
            <a:fillRect/>
          </a:stretch>
        </p:blipFill>
        <p:spPr bwMode="auto">
          <a:xfrm>
            <a:off x="5000628" y="1071546"/>
            <a:ext cx="3790950" cy="31813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5" name="Таблица 4"/>
          <p:cNvGraphicFramePr>
            <a:graphicFrameLocks noGrp="1"/>
          </p:cNvGraphicFramePr>
          <p:nvPr/>
        </p:nvGraphicFramePr>
        <p:xfrm>
          <a:off x="1517336" y="3182293"/>
          <a:ext cx="6109328" cy="493414"/>
        </p:xfrm>
        <a:graphic>
          <a:graphicData uri="http://schemas.openxmlformats.org/drawingml/2006/table">
            <a:tbl>
              <a:tblPr/>
              <a:tblGrid>
                <a:gridCol w="6109328"/>
              </a:tblGrid>
              <a:tr h="493414">
                <a:tc>
                  <a:txBody>
                    <a:bodyPr/>
                    <a:lstStyle/>
                    <a:p>
                      <a:pPr algn="l">
                        <a:spcAft>
                          <a:spcPts val="0"/>
                        </a:spcAft>
                      </a:pPr>
                      <a:endParaRPr lang="ru-RU" sz="600">
                        <a:latin typeface="Arial"/>
                        <a:ea typeface="Times New Roman"/>
                      </a:endParaRPr>
                    </a:p>
                  </a:txBody>
                  <a:tcPr marL="3041964" marR="3041964" marT="17503" marB="17503">
                    <a:lnL>
                      <a:noFill/>
                    </a:lnL>
                    <a:lnR>
                      <a:noFill/>
                    </a:lnR>
                    <a:lnT>
                      <a:noFill/>
                    </a:lnT>
                    <a:lnB>
                      <a:noFill/>
                    </a:lnB>
                  </a:tcPr>
                </a:tc>
              </a:tr>
            </a:tbl>
          </a:graphicData>
        </a:graphic>
      </p:graphicFrame>
      <p:graphicFrame>
        <p:nvGraphicFramePr>
          <p:cNvPr id="6" name="Таблица 5"/>
          <p:cNvGraphicFramePr>
            <a:graphicFrameLocks noGrp="1"/>
          </p:cNvGraphicFramePr>
          <p:nvPr/>
        </p:nvGraphicFramePr>
        <p:xfrm>
          <a:off x="1517336" y="3191346"/>
          <a:ext cx="6109328" cy="475307"/>
        </p:xfrm>
        <a:graphic>
          <a:graphicData uri="http://schemas.openxmlformats.org/drawingml/2006/table">
            <a:tbl>
              <a:tblPr/>
              <a:tblGrid>
                <a:gridCol w="6109328"/>
              </a:tblGrid>
              <a:tr h="475307">
                <a:tc>
                  <a:txBody>
                    <a:bodyPr/>
                    <a:lstStyle/>
                    <a:p>
                      <a:pPr algn="l">
                        <a:spcAft>
                          <a:spcPts val="0"/>
                        </a:spcAft>
                      </a:pPr>
                      <a:endParaRPr lang="ru-RU" sz="600">
                        <a:latin typeface="Arial"/>
                        <a:ea typeface="Times New Roman"/>
                      </a:endParaRPr>
                    </a:p>
                  </a:txBody>
                  <a:tcPr marL="3041964" marR="3041964" marT="17503" marB="17503">
                    <a:lnL>
                      <a:noFill/>
                    </a:lnL>
                    <a:lnR>
                      <a:noFill/>
                    </a:lnR>
                    <a:lnT>
                      <a:noFill/>
                    </a:lnT>
                    <a:lnB>
                      <a:noFill/>
                    </a:lnB>
                  </a:tcPr>
                </a:tc>
              </a:tr>
            </a:tbl>
          </a:graphicData>
        </a:graphic>
      </p:graphicFrame>
      <p:graphicFrame>
        <p:nvGraphicFramePr>
          <p:cNvPr id="7" name="Таблица 6"/>
          <p:cNvGraphicFramePr>
            <a:graphicFrameLocks noGrp="1"/>
          </p:cNvGraphicFramePr>
          <p:nvPr/>
        </p:nvGraphicFramePr>
        <p:xfrm>
          <a:off x="1517336" y="3182293"/>
          <a:ext cx="6109328" cy="493414"/>
        </p:xfrm>
        <a:graphic>
          <a:graphicData uri="http://schemas.openxmlformats.org/drawingml/2006/table">
            <a:tbl>
              <a:tblPr/>
              <a:tblGrid>
                <a:gridCol w="6109328"/>
              </a:tblGrid>
              <a:tr h="493414">
                <a:tc>
                  <a:txBody>
                    <a:bodyPr/>
                    <a:lstStyle/>
                    <a:p>
                      <a:pPr algn="l">
                        <a:spcAft>
                          <a:spcPts val="0"/>
                        </a:spcAft>
                      </a:pPr>
                      <a:endParaRPr lang="ru-RU" sz="600" dirty="0">
                        <a:latin typeface="Arial"/>
                        <a:ea typeface="Times New Roman"/>
                      </a:endParaRPr>
                    </a:p>
                  </a:txBody>
                  <a:tcPr marL="3041964" marR="3041964" marT="17503" marB="17503">
                    <a:lnL>
                      <a:noFill/>
                    </a:lnL>
                    <a:lnR>
                      <a:noFill/>
                    </a:lnR>
                    <a:lnT>
                      <a:noFill/>
                    </a:lnT>
                    <a:lnB>
                      <a:noFill/>
                    </a:lnB>
                  </a:tcPr>
                </a:tc>
              </a:tr>
            </a:tbl>
          </a:graphicData>
        </a:graphic>
      </p:graphicFrame>
      <p:pic>
        <p:nvPicPr>
          <p:cNvPr id="46083" name="Picture 3"/>
          <p:cNvPicPr>
            <a:picLocks noChangeAspect="1" noChangeArrowheads="1"/>
          </p:cNvPicPr>
          <p:nvPr/>
        </p:nvPicPr>
        <p:blipFill>
          <a:blip r:embed="rId3"/>
          <a:srcRect/>
          <a:stretch>
            <a:fillRect/>
          </a:stretch>
        </p:blipFill>
        <p:spPr bwMode="auto">
          <a:xfrm>
            <a:off x="6286512" y="4429132"/>
            <a:ext cx="847725" cy="962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6082" name="Picture 2"/>
          <p:cNvPicPr>
            <a:picLocks noChangeAspect="1" noChangeArrowheads="1"/>
          </p:cNvPicPr>
          <p:nvPr/>
        </p:nvPicPr>
        <p:blipFill>
          <a:blip r:embed="rId4"/>
          <a:srcRect/>
          <a:stretch>
            <a:fillRect/>
          </a:stretch>
        </p:blipFill>
        <p:spPr bwMode="auto">
          <a:xfrm>
            <a:off x="7500958" y="4429132"/>
            <a:ext cx="1009650" cy="923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6081" name="Picture 1"/>
          <p:cNvPicPr>
            <a:picLocks noChangeAspect="1" noChangeArrowheads="1"/>
          </p:cNvPicPr>
          <p:nvPr/>
        </p:nvPicPr>
        <p:blipFill>
          <a:blip r:embed="rId5"/>
          <a:srcRect/>
          <a:stretch>
            <a:fillRect/>
          </a:stretch>
        </p:blipFill>
        <p:spPr bwMode="auto">
          <a:xfrm>
            <a:off x="6357950" y="5715016"/>
            <a:ext cx="1266825" cy="962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608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1866312" tIns="914112" rIns="1875834" bIns="45705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ru-RU" sz="100" b="0" i="0" u="none" strike="noStrike" cap="none" normalizeH="0" baseline="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 b="0" i="0" u="none" strike="noStrike" cap="none" normalizeH="0" baseline="0" smtClean="0">
                <a:ln>
                  <a:noFill/>
                </a:ln>
                <a:solidFill>
                  <a:schemeClr val="tx1"/>
                </a:solidFill>
                <a:effectLst/>
                <a:latin typeface="Arial" pitchFamily="34" charset="0"/>
                <a:ea typeface="Times New Roman" pitchFamily="18" charset="0"/>
              </a:rPr>
              <a:t/>
            </a:r>
            <a:br>
              <a:rPr kumimoji="0" lang="ru-RU" sz="100" b="0" i="0" u="none" strike="noStrike" cap="none" normalizeH="0" baseline="0" smtClean="0">
                <a:ln>
                  <a:noFill/>
                </a:ln>
                <a:solidFill>
                  <a:schemeClr val="tx1"/>
                </a:solidFill>
                <a:effectLst/>
                <a:latin typeface="Arial" pitchFamily="34" charset="0"/>
                <a:ea typeface="Times New Roman" pitchFamily="18" charset="0"/>
              </a:rPr>
            </a:br>
            <a:endParaRPr kumimoji="0" lang="ru-RU"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46085" name="Rectangle 5"/>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rPr>
              <a:t/>
            </a:r>
            <a:br>
              <a:rPr kumimoji="0" lang="ru-RU" sz="1800" b="0" i="0" u="none" strike="noStrike" cap="none" normalizeH="0" baseline="0" smtClean="0">
                <a:ln>
                  <a:noFill/>
                </a:ln>
                <a:solidFill>
                  <a:schemeClr val="tx1"/>
                </a:solidFill>
                <a:effectLst/>
                <a:latin typeface="Arial" pitchFamily="34" charset="0"/>
              </a:rPr>
            </a:br>
            <a:endParaRPr kumimoji="0" lang="ru-RU" sz="18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46086" name="Rectangle 6"/>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rPr>
              <a:t/>
            </a:r>
            <a:br>
              <a:rPr kumimoji="0" lang="ru-RU" sz="1800" b="0" i="0" u="none" strike="noStrike" cap="none" normalizeH="0" baseline="0" smtClean="0">
                <a:ln>
                  <a:noFill/>
                </a:ln>
                <a:solidFill>
                  <a:schemeClr val="tx1"/>
                </a:solidFill>
                <a:effectLst/>
                <a:latin typeface="Arial" pitchFamily="34" charset="0"/>
              </a:rPr>
            </a:br>
            <a:endParaRPr kumimoji="0" lang="ru-RU" sz="18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46087" name="Rectangle 7"/>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rPr>
              <a:t/>
            </a:r>
            <a:br>
              <a:rPr kumimoji="0" lang="ru-RU" sz="1800" b="0" i="0" u="none" strike="noStrike" cap="none" normalizeH="0" baseline="0" smtClean="0">
                <a:ln>
                  <a:noFill/>
                </a:ln>
                <a:solidFill>
                  <a:schemeClr val="tx1"/>
                </a:solidFill>
                <a:effectLst/>
                <a:latin typeface="Arial" pitchFamily="34" charset="0"/>
              </a:rPr>
            </a:br>
            <a:endParaRPr kumimoji="0" lang="ru-RU" sz="1800" b="0" i="0" u="none" strike="noStrike" cap="none" normalizeH="0" baseline="0" smtClean="0">
              <a:ln>
                <a:noFill/>
              </a:ln>
              <a:solidFill>
                <a:schemeClr val="tx1"/>
              </a:solidFill>
              <a:effectLst/>
              <a:latin typeface="Arial" pitchFamily="34" charset="0"/>
            </a:endParaRPr>
          </a:p>
        </p:txBody>
      </p:sp>
      <p:pic>
        <p:nvPicPr>
          <p:cNvPr id="46088" name="Picture 8"/>
          <p:cNvPicPr>
            <a:picLocks noChangeAspect="1" noChangeArrowheads="1"/>
          </p:cNvPicPr>
          <p:nvPr/>
        </p:nvPicPr>
        <p:blipFill>
          <a:blip r:embed="rId6"/>
          <a:srcRect/>
          <a:stretch>
            <a:fillRect/>
          </a:stretch>
        </p:blipFill>
        <p:spPr bwMode="auto">
          <a:xfrm>
            <a:off x="5357818" y="4429132"/>
            <a:ext cx="504825" cy="571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TextBox 15"/>
          <p:cNvSpPr txBox="1"/>
          <p:nvPr/>
        </p:nvSpPr>
        <p:spPr>
          <a:xfrm>
            <a:off x="428596" y="1071546"/>
            <a:ext cx="4071966" cy="4524315"/>
          </a:xfrm>
          <a:prstGeom prst="rect">
            <a:avLst/>
          </a:prstGeom>
          <a:noFill/>
        </p:spPr>
        <p:txBody>
          <a:bodyPr wrap="square" rtlCol="0">
            <a:spAutoFit/>
          </a:bodyPr>
          <a:lstStyle/>
          <a:p>
            <a:pPr algn="ctr"/>
            <a:r>
              <a:rPr lang="ru-RU" sz="2400" b="1" dirty="0" smtClean="0">
                <a:latin typeface="Arial Black" pitchFamily="34" charset="0"/>
              </a:rPr>
              <a:t>Заготовить изображения, наклеить их на бумаге другого цвета, обрезать вокруг изображения, оставляя полоску одинаковой ширины, так называемый кант. Все заготовленные изображения наклеить на фон.</a:t>
            </a:r>
            <a:endParaRPr lang="ru-RU" sz="2400" b="1" dirty="0">
              <a:latin typeface="Arial Black"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a:stretch>
            <a:fillRect/>
          </a:stretch>
        </p:blipFill>
        <p:spPr bwMode="auto">
          <a:xfrm>
            <a:off x="500034" y="1142984"/>
            <a:ext cx="3790950" cy="2590800"/>
          </a:xfrm>
          <a:prstGeom prst="rect">
            <a:avLst/>
          </a:prstGeom>
          <a:solidFill>
            <a:srgbClr val="FFFFFF">
              <a:shade val="85000"/>
            </a:srgbClr>
          </a:solidFill>
          <a:ln w="88900" cap="sq">
            <a:solidFill>
              <a:schemeClr val="tx2">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9156" name="Picture 4"/>
          <p:cNvPicPr>
            <a:picLocks noChangeAspect="1" noChangeArrowheads="1"/>
          </p:cNvPicPr>
          <p:nvPr/>
        </p:nvPicPr>
        <p:blipFill>
          <a:blip r:embed="rId3"/>
          <a:srcRect/>
          <a:stretch>
            <a:fillRect/>
          </a:stretch>
        </p:blipFill>
        <p:spPr bwMode="auto">
          <a:xfrm>
            <a:off x="5072066" y="1142984"/>
            <a:ext cx="657225" cy="18002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9155" name="Picture 3"/>
          <p:cNvPicPr>
            <a:picLocks noChangeAspect="1" noChangeArrowheads="1"/>
          </p:cNvPicPr>
          <p:nvPr/>
        </p:nvPicPr>
        <p:blipFill>
          <a:blip r:embed="rId4"/>
          <a:srcRect/>
          <a:stretch>
            <a:fillRect/>
          </a:stretch>
        </p:blipFill>
        <p:spPr bwMode="auto">
          <a:xfrm>
            <a:off x="8001028" y="1285860"/>
            <a:ext cx="571500" cy="16668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9154" name="Picture 2"/>
          <p:cNvPicPr>
            <a:picLocks noChangeAspect="1" noChangeArrowheads="1"/>
          </p:cNvPicPr>
          <p:nvPr/>
        </p:nvPicPr>
        <p:blipFill>
          <a:blip r:embed="rId5"/>
          <a:srcRect/>
          <a:stretch>
            <a:fillRect/>
          </a:stretch>
        </p:blipFill>
        <p:spPr bwMode="auto">
          <a:xfrm>
            <a:off x="7110434" y="1285860"/>
            <a:ext cx="533400" cy="16573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9153" name="Picture 1"/>
          <p:cNvPicPr>
            <a:picLocks noChangeAspect="1" noChangeArrowheads="1"/>
          </p:cNvPicPr>
          <p:nvPr/>
        </p:nvPicPr>
        <p:blipFill>
          <a:blip r:embed="rId6"/>
          <a:srcRect/>
          <a:stretch>
            <a:fillRect/>
          </a:stretch>
        </p:blipFill>
        <p:spPr bwMode="auto">
          <a:xfrm>
            <a:off x="6143636" y="1285860"/>
            <a:ext cx="581025" cy="16668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915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1848855" tIns="914112" rIns="1894878" bIns="45705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rPr>
              <a:t/>
            </a:r>
            <a:br>
              <a:rPr kumimoji="0" lang="ru-RU" sz="1800" b="0" i="0" u="none" strike="noStrike" cap="none" normalizeH="0" baseline="0" smtClean="0">
                <a:ln>
                  <a:noFill/>
                </a:ln>
                <a:solidFill>
                  <a:schemeClr val="tx1"/>
                </a:solidFill>
                <a:effectLst/>
                <a:latin typeface="Arial" pitchFamily="34" charset="0"/>
              </a:rPr>
            </a:br>
            <a:endParaRPr kumimoji="0" lang="ru-RU" sz="18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4915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rPr>
              <a:t/>
            </a:r>
            <a:br>
              <a:rPr kumimoji="0" lang="ru-RU" sz="1800" b="0" i="0" u="none" strike="noStrike" cap="none" normalizeH="0" baseline="0" smtClean="0">
                <a:ln>
                  <a:noFill/>
                </a:ln>
                <a:solidFill>
                  <a:schemeClr val="tx1"/>
                </a:solidFill>
                <a:effectLst/>
                <a:latin typeface="Arial" pitchFamily="34" charset="0"/>
              </a:rPr>
            </a:br>
            <a:endParaRPr kumimoji="0" lang="ru-RU" sz="18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4915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rPr>
              <a:t/>
            </a:r>
            <a:br>
              <a:rPr kumimoji="0" lang="ru-RU" sz="1800" b="0" i="0" u="none" strike="noStrike" cap="none" normalizeH="0" baseline="0" smtClean="0">
                <a:ln>
                  <a:noFill/>
                </a:ln>
                <a:solidFill>
                  <a:schemeClr val="tx1"/>
                </a:solidFill>
                <a:effectLst/>
                <a:latin typeface="Arial" pitchFamily="34" charset="0"/>
              </a:rPr>
            </a:br>
            <a:endParaRPr kumimoji="0" lang="ru-RU" sz="18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4916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rPr>
              <a:t/>
            </a:r>
            <a:br>
              <a:rPr kumimoji="0" lang="ru-RU" sz="1800" b="0" i="0" u="none" strike="noStrike" cap="none" normalizeH="0" baseline="0" smtClean="0">
                <a:ln>
                  <a:noFill/>
                </a:ln>
                <a:solidFill>
                  <a:schemeClr val="tx1"/>
                </a:solidFill>
                <a:effectLst/>
                <a:latin typeface="Arial" pitchFamily="34" charset="0"/>
              </a:rPr>
            </a:br>
            <a:endParaRPr kumimoji="0" lang="ru-RU" sz="18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 b="0" i="0" u="none" strike="noStrike" cap="none" normalizeH="0" baseline="0" smtClean="0">
                <a:ln>
                  <a:noFill/>
                </a:ln>
                <a:solidFill>
                  <a:schemeClr val="tx1"/>
                </a:solidFill>
                <a:effectLst/>
                <a:latin typeface="Arial" pitchFamily="34" charset="0"/>
                <a:ea typeface="Times New Roman" pitchFamily="18" charset="0"/>
              </a:rPr>
              <a:t/>
            </a:r>
            <a:br>
              <a:rPr kumimoji="0" lang="ru-RU" sz="100" b="0" i="0" u="none" strike="noStrike" cap="none" normalizeH="0" baseline="0" smtClean="0">
                <a:ln>
                  <a:noFill/>
                </a:ln>
                <a:solidFill>
                  <a:schemeClr val="tx1"/>
                </a:solidFill>
                <a:effectLst/>
                <a:latin typeface="Arial" pitchFamily="34" charset="0"/>
                <a:ea typeface="Times New Roman" pitchFamily="18" charset="0"/>
              </a:rPr>
            </a:br>
            <a:endParaRPr kumimoji="0" lang="ru-RU"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ru-RU" sz="1800" b="0" i="0" u="none" strike="noStrike" cap="none" normalizeH="0" baseline="0" smtClean="0">
              <a:ln>
                <a:noFill/>
              </a:ln>
              <a:solidFill>
                <a:schemeClr val="tx1"/>
              </a:solidFill>
              <a:effectLst/>
              <a:latin typeface="Arial" pitchFamily="34" charset="0"/>
            </a:endParaRPr>
          </a:p>
        </p:txBody>
      </p:sp>
      <p:sp>
        <p:nvSpPr>
          <p:cNvPr id="15" name="TextBox 14"/>
          <p:cNvSpPr txBox="1"/>
          <p:nvPr/>
        </p:nvSpPr>
        <p:spPr>
          <a:xfrm>
            <a:off x="642910" y="214290"/>
            <a:ext cx="7929618" cy="584775"/>
          </a:xfrm>
          <a:prstGeom prst="rect">
            <a:avLst/>
          </a:prstGeom>
          <a:noFill/>
        </p:spPr>
        <p:txBody>
          <a:bodyPr wrap="square" rtlCol="0">
            <a:spAutoFit/>
          </a:bodyPr>
          <a:lstStyle/>
          <a:p>
            <a:pPr algn="ctr"/>
            <a:r>
              <a:rPr lang="ru-RU" sz="3200" dirty="0" smtClean="0">
                <a:latin typeface="Arial Black" pitchFamily="34" charset="0"/>
              </a:rPr>
              <a:t>Кант «полумесяц»</a:t>
            </a:r>
            <a:endParaRPr lang="ru-RU" sz="3200" dirty="0">
              <a:latin typeface="Arial Black" pitchFamily="34" charset="0"/>
            </a:endParaRPr>
          </a:p>
        </p:txBody>
      </p:sp>
      <p:sp>
        <p:nvSpPr>
          <p:cNvPr id="16" name="TextBox 15"/>
          <p:cNvSpPr txBox="1"/>
          <p:nvPr/>
        </p:nvSpPr>
        <p:spPr>
          <a:xfrm>
            <a:off x="714348" y="4143380"/>
            <a:ext cx="8001056" cy="1938992"/>
          </a:xfrm>
          <a:prstGeom prst="rect">
            <a:avLst/>
          </a:prstGeom>
          <a:noFill/>
        </p:spPr>
        <p:txBody>
          <a:bodyPr wrap="square" rtlCol="0">
            <a:spAutoFit/>
          </a:bodyPr>
          <a:lstStyle/>
          <a:p>
            <a:pPr algn="ctr"/>
            <a:r>
              <a:rPr lang="ru-RU" sz="2400" dirty="0" smtClean="0">
                <a:latin typeface="Arial Black" pitchFamily="34" charset="0"/>
              </a:rPr>
              <a:t>Заготавливают круги разного размера. К одной точке края большого круга наклеивают меньший и т.д. цвет кругов может быть контрастным или с мягким переходом тонов одного цвета.</a:t>
            </a:r>
            <a:endParaRPr lang="ru-RU" sz="2400" dirty="0">
              <a:latin typeface="Arial Black"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14414" y="285728"/>
            <a:ext cx="6500858" cy="1077218"/>
          </a:xfrm>
          <a:prstGeom prst="rect">
            <a:avLst/>
          </a:prstGeom>
        </p:spPr>
        <p:txBody>
          <a:bodyPr wrap="square">
            <a:spAutoFit/>
          </a:bodyPr>
          <a:lstStyle/>
          <a:p>
            <a:pPr algn="ctr"/>
            <a:r>
              <a:rPr lang="ru-RU" sz="3200" dirty="0" smtClean="0">
                <a:latin typeface="Arial Black" pitchFamily="34" charset="0"/>
                <a:ea typeface="Times New Roman" pitchFamily="18" charset="0"/>
                <a:cs typeface="Times New Roman" pitchFamily="18" charset="0"/>
              </a:rPr>
              <a:t>Декоративно - орнаментальная </a:t>
            </a:r>
            <a:endParaRPr lang="ru-RU" sz="3200" dirty="0"/>
          </a:p>
        </p:txBody>
      </p:sp>
      <p:pic>
        <p:nvPicPr>
          <p:cNvPr id="22530" name="Picture 2"/>
          <p:cNvPicPr>
            <a:picLocks noChangeAspect="1" noChangeArrowheads="1"/>
          </p:cNvPicPr>
          <p:nvPr/>
        </p:nvPicPr>
        <p:blipFill>
          <a:blip r:embed="rId2"/>
          <a:srcRect/>
          <a:stretch>
            <a:fillRect/>
          </a:stretch>
        </p:blipFill>
        <p:spPr bwMode="auto">
          <a:xfrm>
            <a:off x="500034" y="1928802"/>
            <a:ext cx="3810000" cy="3857625"/>
          </a:xfrm>
          <a:prstGeom prst="rect">
            <a:avLst/>
          </a:prstGeom>
          <a:solidFill>
            <a:srgbClr val="FFFFFF">
              <a:shade val="85000"/>
            </a:srgbClr>
          </a:solidFill>
          <a:ln w="88900" cap="sq">
            <a:solidFill>
              <a:schemeClr val="tx2">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5057" name="Picture 1"/>
          <p:cNvPicPr>
            <a:picLocks noChangeAspect="1" noChangeArrowheads="1"/>
          </p:cNvPicPr>
          <p:nvPr/>
        </p:nvPicPr>
        <p:blipFill>
          <a:blip r:embed="rId3"/>
          <a:srcRect/>
          <a:stretch>
            <a:fillRect/>
          </a:stretch>
        </p:blipFill>
        <p:spPr bwMode="auto">
          <a:xfrm>
            <a:off x="4643438" y="1571612"/>
            <a:ext cx="4038600" cy="4562475"/>
          </a:xfrm>
          <a:prstGeom prst="rect">
            <a:avLst/>
          </a:prstGeom>
          <a:solidFill>
            <a:srgbClr val="FFFFFF">
              <a:shade val="85000"/>
            </a:srgbClr>
          </a:solidFill>
          <a:ln w="88900" cap="sq">
            <a:solidFill>
              <a:schemeClr val="tx2">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0" y="214290"/>
            <a:ext cx="9144000" cy="12618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4400" b="1" dirty="0" smtClean="0">
                <a:ln>
                  <a:solidFill>
                    <a:schemeClr val="tx1"/>
                  </a:solidFill>
                </a:ln>
                <a:solidFill>
                  <a:srgbClr val="FFFF00"/>
                </a:solidFill>
                <a:latin typeface="Arial Black" pitchFamily="34" charset="0"/>
              </a:rPr>
              <a:t>по технике</a:t>
            </a:r>
          </a:p>
          <a:p>
            <a:pPr marL="0" marR="0" lvl="0" indent="0" algn="ctr" defTabSz="914400" rtl="0" eaLnBrk="0" fontAlgn="base" latinLnBrk="0" hangingPunct="0">
              <a:lnSpc>
                <a:spcPct val="100000"/>
              </a:lnSpc>
              <a:spcBef>
                <a:spcPct val="0"/>
              </a:spcBef>
              <a:spcAft>
                <a:spcPct val="0"/>
              </a:spcAft>
              <a:buClrTx/>
              <a:buSzTx/>
              <a:buFontTx/>
              <a:buNone/>
              <a:tabLst/>
            </a:pPr>
            <a:r>
              <a:rPr lang="ru-RU" sz="3200" dirty="0" smtClean="0">
                <a:latin typeface="Arial Black" pitchFamily="34" charset="0"/>
                <a:ea typeface="Times New Roman" pitchFamily="18" charset="0"/>
                <a:cs typeface="Times New Roman" pitchFamily="18" charset="0"/>
              </a:rPr>
              <a:t>Резаная     Обрывная      Мозаика</a:t>
            </a:r>
          </a:p>
        </p:txBody>
      </p:sp>
      <p:pic>
        <p:nvPicPr>
          <p:cNvPr id="24579" name="Picture 3"/>
          <p:cNvPicPr>
            <a:picLocks noChangeAspect="1" noChangeArrowheads="1"/>
          </p:cNvPicPr>
          <p:nvPr/>
        </p:nvPicPr>
        <p:blipFill>
          <a:blip r:embed="rId2" cstate="print"/>
          <a:srcRect/>
          <a:stretch>
            <a:fillRect/>
          </a:stretch>
        </p:blipFill>
        <p:spPr bwMode="auto">
          <a:xfrm>
            <a:off x="3143240" y="1571612"/>
            <a:ext cx="2826704" cy="4320000"/>
          </a:xfrm>
          <a:prstGeom prst="rect">
            <a:avLst/>
          </a:prstGeom>
          <a:solidFill>
            <a:srgbClr val="FFFFFF">
              <a:shade val="85000"/>
            </a:srgbClr>
          </a:solidFill>
          <a:ln w="88900" cap="sq">
            <a:solidFill>
              <a:schemeClr val="tx2">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580" name="Picture 4"/>
          <p:cNvPicPr>
            <a:picLocks noChangeAspect="1" noChangeArrowheads="1"/>
          </p:cNvPicPr>
          <p:nvPr/>
        </p:nvPicPr>
        <p:blipFill>
          <a:blip r:embed="rId3" cstate="print"/>
          <a:srcRect/>
          <a:stretch>
            <a:fillRect/>
          </a:stretch>
        </p:blipFill>
        <p:spPr bwMode="auto">
          <a:xfrm>
            <a:off x="150503" y="1571612"/>
            <a:ext cx="2778423" cy="4320000"/>
          </a:xfrm>
          <a:prstGeom prst="rect">
            <a:avLst/>
          </a:prstGeom>
          <a:solidFill>
            <a:srgbClr val="FFFFFF">
              <a:shade val="85000"/>
            </a:srgbClr>
          </a:solidFill>
          <a:ln w="88900" cap="sq">
            <a:solidFill>
              <a:schemeClr val="tx2">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581" name="Picture 5" descr="D:\ЛЕНА\АППЛИКАЦИЯ\88.jpg"/>
          <p:cNvPicPr>
            <a:picLocks noChangeAspect="1" noChangeArrowheads="1"/>
          </p:cNvPicPr>
          <p:nvPr/>
        </p:nvPicPr>
        <p:blipFill>
          <a:blip r:embed="rId4"/>
          <a:srcRect/>
          <a:stretch>
            <a:fillRect/>
          </a:stretch>
        </p:blipFill>
        <p:spPr bwMode="auto">
          <a:xfrm>
            <a:off x="6215074" y="1609330"/>
            <a:ext cx="2744599" cy="4320000"/>
          </a:xfrm>
          <a:prstGeom prst="rect">
            <a:avLst/>
          </a:prstGeom>
          <a:solidFill>
            <a:srgbClr val="FFFFFF">
              <a:shade val="85000"/>
            </a:srgbClr>
          </a:solidFill>
          <a:ln w="88900" cap="sq">
            <a:solidFill>
              <a:schemeClr val="tx2">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26" y="357166"/>
            <a:ext cx="8786874" cy="2369880"/>
          </a:xfrm>
          <a:prstGeom prst="rect">
            <a:avLst/>
          </a:prstGeom>
        </p:spPr>
        <p:txBody>
          <a:bodyPr wrap="square">
            <a:spAutoFit/>
          </a:bodyPr>
          <a:lstStyle/>
          <a:p>
            <a:pPr algn="ctr"/>
            <a:r>
              <a:rPr lang="ru-RU" sz="2800" dirty="0" smtClean="0">
                <a:ln>
                  <a:solidFill>
                    <a:schemeClr val="tx1"/>
                  </a:solidFill>
                </a:ln>
                <a:solidFill>
                  <a:srgbClr val="FFFF00"/>
                </a:solidFill>
                <a:latin typeface="Arial Black" pitchFamily="34" charset="0"/>
              </a:rPr>
              <a:t>АППЛИКАЦИЯ В ТЕХНИКЕ «МОЗАИКА»</a:t>
            </a:r>
          </a:p>
          <a:p>
            <a:r>
              <a:rPr lang="ru-RU" sz="2000" dirty="0" smtClean="0">
                <a:latin typeface="Arial Black" pitchFamily="34" charset="0"/>
              </a:rPr>
              <a:t>Переведите рисунок с помощью копировальной бумаги на картон. Нарежьте цветную бумагу на квадратики 3*3мм или 5*5мм — сначала нарежьте узенькие полоски, а потом накрошите на маленькие квадратики. Смазывая клеем квадратики начинаем наклеивать от края изображения к середине.</a:t>
            </a:r>
            <a:endParaRPr lang="ru-RU" sz="2000" dirty="0">
              <a:latin typeface="Arial Black" pitchFamily="34" charset="0"/>
            </a:endParaRPr>
          </a:p>
        </p:txBody>
      </p:sp>
      <p:pic>
        <p:nvPicPr>
          <p:cNvPr id="3" name="Picture 3" descr="D:\ЛЕНА\АППЛИКАЦИЯ\b722d3b45c.jpg"/>
          <p:cNvPicPr>
            <a:picLocks noChangeAspect="1" noChangeArrowheads="1"/>
          </p:cNvPicPr>
          <p:nvPr/>
        </p:nvPicPr>
        <p:blipFill>
          <a:blip r:embed="rId2"/>
          <a:srcRect/>
          <a:stretch>
            <a:fillRect/>
          </a:stretch>
        </p:blipFill>
        <p:spPr bwMode="auto">
          <a:xfrm>
            <a:off x="4786314" y="2857496"/>
            <a:ext cx="3172575" cy="3600000"/>
          </a:xfrm>
          <a:prstGeom prst="rect">
            <a:avLst/>
          </a:prstGeom>
          <a:solidFill>
            <a:srgbClr val="FFFFFF">
              <a:shade val="85000"/>
            </a:srgbClr>
          </a:solidFill>
          <a:ln w="88900" cap="sq">
            <a:solidFill>
              <a:schemeClr val="tx2">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4818" name="Picture 2" descr="D:\ЛЕНА\АППЛИКАЦИЯ\f6e054d2a9.jpg"/>
          <p:cNvPicPr>
            <a:picLocks noChangeAspect="1" noChangeArrowheads="1"/>
          </p:cNvPicPr>
          <p:nvPr/>
        </p:nvPicPr>
        <p:blipFill>
          <a:blip r:embed="rId3"/>
          <a:srcRect/>
          <a:stretch>
            <a:fillRect/>
          </a:stretch>
        </p:blipFill>
        <p:spPr bwMode="auto">
          <a:xfrm>
            <a:off x="1214414" y="2857496"/>
            <a:ext cx="2747368" cy="3600000"/>
          </a:xfrm>
          <a:prstGeom prst="rect">
            <a:avLst/>
          </a:prstGeom>
          <a:solidFill>
            <a:srgbClr val="FFFFFF">
              <a:shade val="85000"/>
            </a:srgbClr>
          </a:solidFill>
          <a:ln w="88900" cap="sq">
            <a:solidFill>
              <a:schemeClr val="tx2">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srcRect/>
          <a:stretch>
            <a:fillRect/>
          </a:stretch>
        </p:blipFill>
        <p:spPr bwMode="auto">
          <a:xfrm>
            <a:off x="428596" y="357165"/>
            <a:ext cx="8143932" cy="57912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42844" y="142852"/>
            <a:ext cx="2581275" cy="2657475"/>
          </a:xfrm>
          <a:prstGeom prst="rect">
            <a:avLst/>
          </a:prstGeom>
          <a:solidFill>
            <a:srgbClr val="FFFFFF">
              <a:shade val="85000"/>
            </a:srgbClr>
          </a:solidFill>
          <a:ln w="88900" cap="sq">
            <a:solidFill>
              <a:schemeClr val="tx2">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p:cNvSpPr txBox="1"/>
          <p:nvPr/>
        </p:nvSpPr>
        <p:spPr>
          <a:xfrm>
            <a:off x="539552" y="3261278"/>
            <a:ext cx="8215370" cy="3046988"/>
          </a:xfrm>
          <a:prstGeom prst="rect">
            <a:avLst/>
          </a:prstGeom>
          <a:noFill/>
        </p:spPr>
        <p:txBody>
          <a:bodyPr wrap="square" rtlCol="0">
            <a:spAutoFit/>
          </a:bodyPr>
          <a:lstStyle/>
          <a:p>
            <a:pPr algn="ctr"/>
            <a:r>
              <a:rPr lang="ru-RU" sz="3200" dirty="0" smtClean="0">
                <a:latin typeface="Arial Black" pitchFamily="34" charset="0"/>
              </a:rPr>
              <a:t>один из видов изобразительной техники, основанной на вырезании, наложении различных форм и закреплении их на другом материале, принятом за фон. </a:t>
            </a:r>
            <a:endParaRPr lang="ru-RU" sz="3200" dirty="0">
              <a:latin typeface="Arial Black" pitchFamily="34" charset="0"/>
            </a:endParaRPr>
          </a:p>
        </p:txBody>
      </p:sp>
      <p:sp>
        <p:nvSpPr>
          <p:cNvPr id="3" name="Прямоугольник 2"/>
          <p:cNvSpPr/>
          <p:nvPr/>
        </p:nvSpPr>
        <p:spPr>
          <a:xfrm>
            <a:off x="3059832" y="260648"/>
            <a:ext cx="4572000" cy="2862322"/>
          </a:xfrm>
          <a:prstGeom prst="rect">
            <a:avLst/>
          </a:prstGeom>
        </p:spPr>
        <p:txBody>
          <a:bodyPr>
            <a:spAutoFit/>
          </a:bodyPr>
          <a:lstStyle/>
          <a:p>
            <a:pPr algn="ctr"/>
            <a:r>
              <a:rPr lang="ru-RU" sz="3600" b="1" dirty="0">
                <a:ln>
                  <a:solidFill>
                    <a:schemeClr val="tx1"/>
                  </a:solidFill>
                </a:ln>
                <a:solidFill>
                  <a:srgbClr val="7030A0"/>
                </a:solidFill>
                <a:latin typeface="Arial Black" pitchFamily="34" charset="0"/>
              </a:rPr>
              <a:t>Аппликация  (от латинского слова </a:t>
            </a:r>
            <a:r>
              <a:rPr lang="en-US" sz="3600" b="1" dirty="0">
                <a:ln>
                  <a:solidFill>
                    <a:schemeClr val="tx1"/>
                  </a:solidFill>
                </a:ln>
                <a:solidFill>
                  <a:srgbClr val="7030A0"/>
                </a:solidFill>
                <a:latin typeface="Arial Black" pitchFamily="34" charset="0"/>
              </a:rPr>
              <a:t>application</a:t>
            </a:r>
            <a:r>
              <a:rPr lang="ru-RU" sz="3600" b="1" dirty="0">
                <a:ln>
                  <a:solidFill>
                    <a:schemeClr val="tx1"/>
                  </a:solidFill>
                </a:ln>
                <a:solidFill>
                  <a:srgbClr val="7030A0"/>
                </a:solidFill>
                <a:latin typeface="Arial Black" pitchFamily="34" charset="0"/>
              </a:rPr>
              <a:t> – прикладывание)</a:t>
            </a:r>
            <a:r>
              <a:rPr lang="ru-RU" sz="3600" dirty="0">
                <a:latin typeface="Arial Black" pitchFamily="34" charset="0"/>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srcRect/>
          <a:stretch>
            <a:fillRect/>
          </a:stretch>
        </p:blipFill>
        <p:spPr bwMode="auto">
          <a:xfrm>
            <a:off x="428596" y="500042"/>
            <a:ext cx="4264527" cy="6000768"/>
          </a:xfrm>
          <a:prstGeom prst="rect">
            <a:avLst/>
          </a:prstGeom>
          <a:solidFill>
            <a:srgbClr val="FFFFFF">
              <a:shade val="85000"/>
            </a:srgbClr>
          </a:solidFill>
          <a:ln w="88900" cap="sq">
            <a:solidFill>
              <a:schemeClr val="tx2">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4929190" y="2357430"/>
            <a:ext cx="4000528" cy="1569660"/>
          </a:xfrm>
          <a:prstGeom prst="rect">
            <a:avLst/>
          </a:prstGeom>
          <a:noFill/>
        </p:spPr>
        <p:txBody>
          <a:bodyPr wrap="square" rtlCol="0">
            <a:spAutoFit/>
          </a:bodyPr>
          <a:lstStyle/>
          <a:p>
            <a:pPr algn="ctr"/>
            <a:r>
              <a:rPr lang="ru-RU" sz="3200" dirty="0" smtClean="0">
                <a:ln>
                  <a:solidFill>
                    <a:schemeClr val="tx1"/>
                  </a:solidFill>
                </a:ln>
                <a:solidFill>
                  <a:srgbClr val="FFFF00"/>
                </a:solidFill>
                <a:latin typeface="Arial Black" pitchFamily="34" charset="0"/>
              </a:rPr>
              <a:t>АППЛИКАЦИЯ В ТЕХНИКЕ «ОБРЫВАНИЯ»</a:t>
            </a:r>
            <a:endParaRPr lang="ru-RU" sz="3200" dirty="0">
              <a:ln>
                <a:solidFill>
                  <a:schemeClr val="tx1"/>
                </a:solidFill>
              </a:ln>
              <a:solidFill>
                <a:srgbClr val="FFFF00"/>
              </a:solidFill>
              <a:latin typeface="Arial Black"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357166"/>
            <a:ext cx="8072494" cy="646331"/>
          </a:xfrm>
          <a:prstGeom prst="rect">
            <a:avLst/>
          </a:prstGeom>
          <a:noFill/>
        </p:spPr>
        <p:txBody>
          <a:bodyPr wrap="square" rtlCol="0">
            <a:spAutoFit/>
          </a:bodyPr>
          <a:lstStyle/>
          <a:p>
            <a:pPr algn="ctr"/>
            <a:r>
              <a:rPr lang="ru-RU" sz="3600" dirty="0" smtClean="0">
                <a:ln>
                  <a:solidFill>
                    <a:schemeClr val="tx1"/>
                  </a:solidFill>
                </a:ln>
                <a:solidFill>
                  <a:srgbClr val="FFFF00"/>
                </a:solidFill>
                <a:latin typeface="Arial Black" pitchFamily="34" charset="0"/>
              </a:rPr>
              <a:t>Объемная аппликация</a:t>
            </a:r>
            <a:endParaRPr lang="ru-RU" sz="3600" dirty="0">
              <a:ln>
                <a:solidFill>
                  <a:schemeClr val="tx1"/>
                </a:solidFill>
              </a:ln>
              <a:solidFill>
                <a:srgbClr val="FFFF00"/>
              </a:solidFill>
              <a:latin typeface="Arial Black" pitchFamily="34" charset="0"/>
            </a:endParaRPr>
          </a:p>
        </p:txBody>
      </p:sp>
      <p:pic>
        <p:nvPicPr>
          <p:cNvPr id="37890" name="Picture 2"/>
          <p:cNvPicPr>
            <a:picLocks noChangeAspect="1" noChangeArrowheads="1"/>
          </p:cNvPicPr>
          <p:nvPr/>
        </p:nvPicPr>
        <p:blipFill>
          <a:blip r:embed="rId2"/>
          <a:srcRect/>
          <a:stretch>
            <a:fillRect/>
          </a:stretch>
        </p:blipFill>
        <p:spPr bwMode="auto">
          <a:xfrm>
            <a:off x="1000100" y="1071546"/>
            <a:ext cx="7200000" cy="540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srcRect/>
          <a:stretch>
            <a:fillRect/>
          </a:stretch>
        </p:blipFill>
        <p:spPr bwMode="auto">
          <a:xfrm>
            <a:off x="285720" y="714356"/>
            <a:ext cx="4183051" cy="47132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noChangeArrowheads="1"/>
          </p:cNvPicPr>
          <p:nvPr/>
        </p:nvPicPr>
        <p:blipFill>
          <a:blip r:embed="rId3"/>
          <a:srcRect/>
          <a:stretch>
            <a:fillRect/>
          </a:stretch>
        </p:blipFill>
        <p:spPr bwMode="auto">
          <a:xfrm>
            <a:off x="4929190" y="785794"/>
            <a:ext cx="3429000"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214282" y="5534561"/>
            <a:ext cx="8643998" cy="1323439"/>
          </a:xfrm>
          <a:prstGeom prst="rect">
            <a:avLst/>
          </a:prstGeom>
          <a:noFill/>
        </p:spPr>
        <p:txBody>
          <a:bodyPr wrap="square" rtlCol="0">
            <a:spAutoFit/>
          </a:bodyPr>
          <a:lstStyle/>
          <a:p>
            <a:pPr algn="ctr"/>
            <a:r>
              <a:rPr lang="ru-RU" sz="4000" dirty="0" smtClean="0">
                <a:latin typeface="Arial Black" pitchFamily="34" charset="0"/>
              </a:rPr>
              <a:t>Использование салфеток, перьев и т.д. </a:t>
            </a:r>
            <a:endParaRPr lang="ru-RU" sz="4000" dirty="0">
              <a:latin typeface="Arial Black"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srcRect/>
          <a:stretch>
            <a:fillRect/>
          </a:stretch>
        </p:blipFill>
        <p:spPr bwMode="auto">
          <a:xfrm>
            <a:off x="214282" y="642918"/>
            <a:ext cx="4566253" cy="4927611"/>
          </a:xfrm>
          <a:prstGeom prst="rect">
            <a:avLst/>
          </a:prstGeom>
          <a:solidFill>
            <a:srgbClr val="FFFFFF">
              <a:shade val="85000"/>
            </a:srgbClr>
          </a:solidFill>
          <a:ln w="88900" cap="sq">
            <a:solidFill>
              <a:schemeClr val="tx2">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0963" name="Picture 3"/>
          <p:cNvPicPr>
            <a:picLocks noChangeAspect="1" noChangeArrowheads="1"/>
          </p:cNvPicPr>
          <p:nvPr/>
        </p:nvPicPr>
        <p:blipFill>
          <a:blip r:embed="rId3"/>
          <a:srcRect/>
          <a:stretch>
            <a:fillRect/>
          </a:stretch>
        </p:blipFill>
        <p:spPr bwMode="auto">
          <a:xfrm>
            <a:off x="5000628" y="642918"/>
            <a:ext cx="3760714" cy="360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571472" y="5715016"/>
            <a:ext cx="4071966" cy="707886"/>
          </a:xfrm>
          <a:prstGeom prst="rect">
            <a:avLst/>
          </a:prstGeom>
          <a:noFill/>
        </p:spPr>
        <p:txBody>
          <a:bodyPr wrap="square" rtlCol="0">
            <a:spAutoFit/>
          </a:bodyPr>
          <a:lstStyle/>
          <a:p>
            <a:pPr algn="ctr"/>
            <a:r>
              <a:rPr lang="ru-RU" sz="4000" dirty="0" smtClean="0">
                <a:latin typeface="Arial Black" pitchFamily="34" charset="0"/>
              </a:rPr>
              <a:t>Сгибание </a:t>
            </a:r>
            <a:endParaRPr lang="ru-RU" sz="4000" dirty="0">
              <a:latin typeface="Arial Black" pitchFamily="34" charset="0"/>
            </a:endParaRPr>
          </a:p>
        </p:txBody>
      </p:sp>
      <p:sp>
        <p:nvSpPr>
          <p:cNvPr id="6" name="TextBox 5"/>
          <p:cNvSpPr txBox="1"/>
          <p:nvPr/>
        </p:nvSpPr>
        <p:spPr>
          <a:xfrm>
            <a:off x="4857752" y="4429132"/>
            <a:ext cx="4071966" cy="1323439"/>
          </a:xfrm>
          <a:prstGeom prst="rect">
            <a:avLst/>
          </a:prstGeom>
          <a:noFill/>
        </p:spPr>
        <p:txBody>
          <a:bodyPr wrap="square" rtlCol="0">
            <a:spAutoFit/>
          </a:bodyPr>
          <a:lstStyle/>
          <a:p>
            <a:pPr algn="ctr"/>
            <a:r>
              <a:rPr lang="ru-RU" sz="4000" dirty="0" smtClean="0">
                <a:latin typeface="Arial Black" pitchFamily="34" charset="0"/>
              </a:rPr>
              <a:t>Объемные материалы</a:t>
            </a:r>
            <a:endParaRPr lang="ru-RU" sz="4000" dirty="0">
              <a:latin typeface="Arial Black"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srcRect/>
          <a:stretch>
            <a:fillRect/>
          </a:stretch>
        </p:blipFill>
        <p:spPr bwMode="auto">
          <a:xfrm>
            <a:off x="214282" y="642918"/>
            <a:ext cx="3713157" cy="5988963"/>
          </a:xfrm>
          <a:prstGeom prst="rect">
            <a:avLst/>
          </a:prstGeom>
          <a:solidFill>
            <a:srgbClr val="FFFFFF">
              <a:shade val="85000"/>
            </a:srgbClr>
          </a:solidFill>
          <a:ln w="88900" cap="sq">
            <a:solidFill>
              <a:schemeClr val="tx2">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Прямоугольник 2"/>
          <p:cNvSpPr/>
          <p:nvPr/>
        </p:nvSpPr>
        <p:spPr>
          <a:xfrm>
            <a:off x="4143340" y="571480"/>
            <a:ext cx="5000660" cy="2677656"/>
          </a:xfrm>
          <a:prstGeom prst="rect">
            <a:avLst/>
          </a:prstGeom>
        </p:spPr>
        <p:txBody>
          <a:bodyPr wrap="square">
            <a:spAutoFit/>
          </a:bodyPr>
          <a:lstStyle/>
          <a:p>
            <a:pPr algn="ctr"/>
            <a:r>
              <a:rPr lang="ru-RU" sz="2400" b="1" dirty="0" smtClean="0">
                <a:latin typeface="Arial Black" pitchFamily="34" charset="0"/>
              </a:rPr>
              <a:t>Клади палочку в середину квадратика, закрывай его уголок к уголку, сминай бумагу вокруг палочки, покрутив её между пальцами, чтобы образовалась трубочка.</a:t>
            </a:r>
            <a:endParaRPr lang="ru-RU" sz="2400" dirty="0">
              <a:latin typeface="Arial Black" pitchFamily="34" charset="0"/>
            </a:endParaRPr>
          </a:p>
        </p:txBody>
      </p:sp>
      <p:pic>
        <p:nvPicPr>
          <p:cNvPr id="4" name="Picture 2"/>
          <p:cNvPicPr>
            <a:picLocks noChangeAspect="1" noChangeArrowheads="1"/>
          </p:cNvPicPr>
          <p:nvPr/>
        </p:nvPicPr>
        <p:blipFill>
          <a:blip r:embed="rId3"/>
          <a:srcRect/>
          <a:stretch>
            <a:fillRect/>
          </a:stretch>
        </p:blipFill>
        <p:spPr>
          <a:xfrm>
            <a:off x="4286248" y="3286124"/>
            <a:ext cx="4360863" cy="3357563"/>
          </a:xfrm>
          <a:prstGeom prst="rect">
            <a:avLst/>
          </a:prstGeom>
          <a:solidFill>
            <a:srgbClr val="FFFFFF">
              <a:shade val="85000"/>
            </a:srgbClr>
          </a:solidFill>
          <a:ln w="88900" cap="sq">
            <a:solidFill>
              <a:schemeClr val="tx2">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0" y="0"/>
            <a:ext cx="4071966" cy="707886"/>
          </a:xfrm>
          <a:prstGeom prst="rect">
            <a:avLst/>
          </a:prstGeom>
          <a:noFill/>
        </p:spPr>
        <p:txBody>
          <a:bodyPr wrap="square" rtlCol="0">
            <a:spAutoFit/>
          </a:bodyPr>
          <a:lstStyle/>
          <a:p>
            <a:pPr algn="ctr"/>
            <a:r>
              <a:rPr lang="ru-RU" sz="4000" dirty="0" smtClean="0">
                <a:latin typeface="Arial Black" pitchFamily="34" charset="0"/>
              </a:rPr>
              <a:t>Торцевание </a:t>
            </a:r>
            <a:endParaRPr lang="ru-RU" sz="4000" dirty="0">
              <a:latin typeface="Arial Black"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srcRect/>
          <a:stretch>
            <a:fillRect/>
          </a:stretch>
        </p:blipFill>
        <p:spPr bwMode="auto">
          <a:xfrm>
            <a:off x="357158" y="1000108"/>
            <a:ext cx="3810000" cy="30003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3011" name="Picture 3"/>
          <p:cNvPicPr>
            <a:picLocks noChangeAspect="1" noChangeArrowheads="1"/>
          </p:cNvPicPr>
          <p:nvPr/>
        </p:nvPicPr>
        <p:blipFill>
          <a:blip r:embed="rId3"/>
          <a:srcRect/>
          <a:stretch>
            <a:fillRect/>
          </a:stretch>
        </p:blipFill>
        <p:spPr bwMode="auto">
          <a:xfrm>
            <a:off x="4572000" y="1000108"/>
            <a:ext cx="4267200" cy="5689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285720" y="4286256"/>
            <a:ext cx="4071966" cy="1323439"/>
          </a:xfrm>
          <a:prstGeom prst="rect">
            <a:avLst/>
          </a:prstGeom>
          <a:noFill/>
        </p:spPr>
        <p:txBody>
          <a:bodyPr wrap="square" rtlCol="0">
            <a:spAutoFit/>
          </a:bodyPr>
          <a:lstStyle/>
          <a:p>
            <a:pPr algn="ctr"/>
            <a:r>
              <a:rPr lang="ru-RU" sz="4000" dirty="0" smtClean="0">
                <a:latin typeface="Arial Black" pitchFamily="34" charset="0"/>
              </a:rPr>
              <a:t>Частичное наклеивание</a:t>
            </a:r>
            <a:endParaRPr lang="ru-RU" sz="4000" dirty="0">
              <a:latin typeface="Arial Black"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srcRect/>
          <a:stretch>
            <a:fillRect/>
          </a:stretch>
        </p:blipFill>
        <p:spPr bwMode="auto">
          <a:xfrm>
            <a:off x="214282" y="1071546"/>
            <a:ext cx="3448050"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4035" name="Picture 3"/>
          <p:cNvPicPr>
            <a:picLocks noChangeAspect="1" noChangeArrowheads="1"/>
          </p:cNvPicPr>
          <p:nvPr/>
        </p:nvPicPr>
        <p:blipFill>
          <a:blip r:embed="rId3"/>
          <a:srcRect/>
          <a:stretch>
            <a:fillRect/>
          </a:stretch>
        </p:blipFill>
        <p:spPr bwMode="auto">
          <a:xfrm>
            <a:off x="3857620" y="1000108"/>
            <a:ext cx="4953000" cy="3714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4357686" y="4857760"/>
            <a:ext cx="4071966" cy="707886"/>
          </a:xfrm>
          <a:prstGeom prst="rect">
            <a:avLst/>
          </a:prstGeom>
          <a:noFill/>
        </p:spPr>
        <p:txBody>
          <a:bodyPr wrap="square" rtlCol="0">
            <a:spAutoFit/>
          </a:bodyPr>
          <a:lstStyle/>
          <a:p>
            <a:pPr algn="ctr"/>
            <a:r>
              <a:rPr lang="ru-RU" sz="4000" dirty="0" smtClean="0">
                <a:latin typeface="Arial Black" pitchFamily="34" charset="0"/>
              </a:rPr>
              <a:t>скатывание</a:t>
            </a:r>
            <a:endParaRPr lang="ru-RU" sz="4000" dirty="0">
              <a:latin typeface="Arial Black" pitchFamily="34" charset="0"/>
            </a:endParaRPr>
          </a:p>
        </p:txBody>
      </p:sp>
      <p:sp>
        <p:nvSpPr>
          <p:cNvPr id="5" name="TextBox 4"/>
          <p:cNvSpPr txBox="1"/>
          <p:nvPr/>
        </p:nvSpPr>
        <p:spPr>
          <a:xfrm>
            <a:off x="0" y="5715016"/>
            <a:ext cx="4500562" cy="707886"/>
          </a:xfrm>
          <a:prstGeom prst="rect">
            <a:avLst/>
          </a:prstGeom>
          <a:noFill/>
        </p:spPr>
        <p:txBody>
          <a:bodyPr wrap="square" rtlCol="0">
            <a:spAutoFit/>
          </a:bodyPr>
          <a:lstStyle/>
          <a:p>
            <a:pPr algn="ctr"/>
            <a:r>
              <a:rPr lang="ru-RU" sz="4000" dirty="0" smtClean="0">
                <a:latin typeface="Arial Black" pitchFamily="34" charset="0"/>
              </a:rPr>
              <a:t>гофрирование</a:t>
            </a:r>
            <a:endParaRPr lang="ru-RU" sz="4000" dirty="0">
              <a:latin typeface="Arial Black"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0" y="0"/>
            <a:ext cx="9144000" cy="69557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4400" b="1" dirty="0" smtClean="0">
                <a:ln>
                  <a:solidFill>
                    <a:schemeClr val="tx1"/>
                  </a:solidFill>
                </a:ln>
                <a:solidFill>
                  <a:srgbClr val="7030A0"/>
                </a:solidFill>
                <a:latin typeface="Arial Black" pitchFamily="34" charset="0"/>
              </a:rPr>
              <a:t>Подбор бумаги.</a:t>
            </a:r>
          </a:p>
          <a:p>
            <a:pPr marL="0" marR="0" lvl="0" indent="0" algn="ctr" defTabSz="914400" rtl="0" eaLnBrk="0" fontAlgn="base" latinLnBrk="0" hangingPunct="0">
              <a:lnSpc>
                <a:spcPct val="100000"/>
              </a:lnSpc>
              <a:spcBef>
                <a:spcPct val="0"/>
              </a:spcBef>
              <a:spcAft>
                <a:spcPct val="0"/>
              </a:spcAft>
              <a:buClrTx/>
              <a:buSzTx/>
              <a:buFontTx/>
              <a:buNone/>
              <a:tabLst/>
            </a:pPr>
            <a:r>
              <a:rPr lang="ru-RU" sz="3200" dirty="0" smtClean="0">
                <a:latin typeface="Arial Black" pitchFamily="34" charset="0"/>
                <a:ea typeface="Times New Roman" pitchFamily="18" charset="0"/>
                <a:cs typeface="Times New Roman" pitchFamily="18" charset="0"/>
              </a:rPr>
              <a:t>В аппликации большое значение придают выбору бумаги.  От интенсивности цвета основного фона зависят цвета изображений. Следует помнить о цветовом сочетании расположенных рядом изображений. Площадь и цвет фона (светлый или темный) влияют на цвет аппликации (усиливают или ослабляют). Цвет должен создавать настроение, соответствующее требованию аппликации.</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0" y="0"/>
            <a:ext cx="914400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4400" b="1" dirty="0" smtClean="0">
                <a:ln>
                  <a:solidFill>
                    <a:schemeClr val="tx1"/>
                  </a:solidFill>
                </a:ln>
                <a:solidFill>
                  <a:srgbClr val="7030A0"/>
                </a:solidFill>
                <a:latin typeface="Arial Black" pitchFamily="34" charset="0"/>
              </a:rPr>
              <a:t>Вырезание деталей изображения.</a:t>
            </a:r>
          </a:p>
          <a:p>
            <a:pPr marL="0" marR="0" lvl="0" indent="0" algn="ctr" defTabSz="914400" rtl="0" eaLnBrk="0" fontAlgn="base" latinLnBrk="0" hangingPunct="0">
              <a:lnSpc>
                <a:spcPct val="100000"/>
              </a:lnSpc>
              <a:spcBef>
                <a:spcPct val="0"/>
              </a:spcBef>
              <a:spcAft>
                <a:spcPct val="0"/>
              </a:spcAft>
              <a:buClrTx/>
              <a:buSzTx/>
              <a:buFontTx/>
              <a:buNone/>
              <a:tabLst/>
            </a:pPr>
            <a:r>
              <a:rPr lang="ru-RU" sz="2400" dirty="0" smtClean="0">
                <a:latin typeface="Arial Black" pitchFamily="34" charset="0"/>
                <a:ea typeface="Times New Roman" pitchFamily="18" charset="0"/>
                <a:cs typeface="Times New Roman" pitchFamily="18" charset="0"/>
              </a:rPr>
              <a:t>Успех выполнения аппликации зависит от того, как вырезаются детали узора, изображения. Вырезать детали нужно точно, не искажая формы. Необходимо стремиться к тому, чтобы линия среза была четкой, без зазубрин, при вырезании надо стремиться не защипывать бумагу. Прямые линии удобнее вырезать ножницами с прямыми концами. При вырезании округлой формы ножницы должны быть не подвижны, а левой рукой бумага направляется по направлению линиям изображения. Очень мелкие детали, дополняющие аппликации, следует вырезать небольшими ножницами.</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0" y="0"/>
            <a:ext cx="914400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4400" b="1" dirty="0" smtClean="0">
                <a:ln>
                  <a:solidFill>
                    <a:schemeClr val="tx1"/>
                  </a:solidFill>
                </a:ln>
                <a:solidFill>
                  <a:srgbClr val="7030A0"/>
                </a:solidFill>
                <a:latin typeface="Arial Black" pitchFamily="34" charset="0"/>
              </a:rPr>
              <a:t>Раскладывание деталей изображения на фоне.</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rPr>
              <a:t>Заготовленные детали изображения раскладываются на наклеиваемой поверхности, т.е. на фоне, так, чтобы получилась задуманная композиция. Если придуманная композиция не нравится, детали располагают иначе. Передвигая формы по листу, находят наиболее удачные композиционные решения, нужные цветовые сочетания. В силу этой особенности аппликация для детей более доступна, чем рисование. Прежде чем приступить к наклеиванию, необходимо наметить карандашом, где детали будут расположены, чтобы было легче ориентироваться в размещении той или иной детали.</a:t>
            </a:r>
            <a:endParaRPr kumimoji="0" lang="ru-RU" sz="2400" b="0" i="0" u="none" strike="noStrike" cap="none" normalizeH="0" baseline="0" dirty="0" smtClean="0">
              <a:ln>
                <a:noFill/>
              </a:ln>
              <a:solidFill>
                <a:schemeClr val="tx1"/>
              </a:solidFill>
              <a:effectLst/>
              <a:latin typeface="Arial Black"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0" y="0"/>
            <a:ext cx="9144000"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4400" b="1" dirty="0" smtClean="0">
                <a:ln>
                  <a:solidFill>
                    <a:schemeClr val="tx1"/>
                  </a:solidFill>
                </a:ln>
                <a:solidFill>
                  <a:srgbClr val="7030A0"/>
                </a:solidFill>
                <a:latin typeface="Arial Black" pitchFamily="34" charset="0"/>
              </a:rPr>
              <a:t>Материалы, применяемые для создания аппликации</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3200" b="0"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rPr>
              <a:t>бумага;</a:t>
            </a:r>
            <a:endParaRPr kumimoji="0" lang="ru-RU" sz="3200" b="0" i="0" u="none" strike="noStrike" cap="none" normalizeH="0" baseline="0" dirty="0" smtClean="0">
              <a:ln>
                <a:noFill/>
              </a:ln>
              <a:solidFill>
                <a:schemeClr val="tx1"/>
              </a:solidFill>
              <a:effectLst/>
              <a:latin typeface="Arial Black"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3200" b="0"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rPr>
              <a:t>соломка;</a:t>
            </a:r>
            <a:endParaRPr kumimoji="0" lang="ru-RU" sz="3200" b="0" i="0" u="none" strike="noStrike" cap="none" normalizeH="0" baseline="0" dirty="0" smtClean="0">
              <a:ln>
                <a:noFill/>
              </a:ln>
              <a:solidFill>
                <a:schemeClr val="tx1"/>
              </a:solidFill>
              <a:effectLst/>
              <a:latin typeface="Arial Black"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3200" b="0"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rPr>
              <a:t>ткань (хлопок, шелк, бархат, шнуры)</a:t>
            </a:r>
            <a:endParaRPr kumimoji="0" lang="ru-RU" sz="3200" b="0" i="0" u="none" strike="noStrike" cap="none" normalizeH="0" baseline="0" dirty="0" smtClean="0">
              <a:ln>
                <a:noFill/>
              </a:ln>
              <a:solidFill>
                <a:schemeClr val="tx1"/>
              </a:solidFill>
              <a:effectLst/>
              <a:latin typeface="Arial Black"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3200" b="0"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rPr>
              <a:t>кожа;</a:t>
            </a:r>
            <a:endParaRPr kumimoji="0" lang="ru-RU" sz="3200" b="0" i="0" u="none" strike="noStrike" cap="none" normalizeH="0" baseline="0" dirty="0" smtClean="0">
              <a:ln>
                <a:noFill/>
              </a:ln>
              <a:solidFill>
                <a:schemeClr val="tx1"/>
              </a:solidFill>
              <a:effectLst/>
              <a:latin typeface="Arial Black"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3200" b="0"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rPr>
              <a:t>мех;</a:t>
            </a:r>
            <a:endParaRPr kumimoji="0" lang="ru-RU" sz="3200" b="0" i="0" u="none" strike="noStrike" cap="none" normalizeH="0" baseline="0" dirty="0" smtClean="0">
              <a:ln>
                <a:noFill/>
              </a:ln>
              <a:solidFill>
                <a:schemeClr val="tx1"/>
              </a:solidFill>
              <a:effectLst/>
              <a:latin typeface="Arial Black"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3200" b="0"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rPr>
              <a:t>войлок;</a:t>
            </a:r>
            <a:endParaRPr kumimoji="0" lang="ru-RU" sz="3200" b="0" i="0" u="none" strike="noStrike" cap="none" normalizeH="0" baseline="0" dirty="0" smtClean="0">
              <a:ln>
                <a:noFill/>
              </a:ln>
              <a:solidFill>
                <a:schemeClr val="tx1"/>
              </a:solidFill>
              <a:effectLst/>
              <a:latin typeface="Arial Black"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3200" b="0"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rPr>
              <a:t>фетр;</a:t>
            </a:r>
            <a:endParaRPr kumimoji="0" lang="ru-RU" sz="3200" b="0" i="0" u="none" strike="noStrike" cap="none" normalizeH="0" baseline="0" dirty="0" smtClean="0">
              <a:ln>
                <a:noFill/>
              </a:ln>
              <a:solidFill>
                <a:schemeClr val="tx1"/>
              </a:solidFill>
              <a:effectLst/>
              <a:latin typeface="Arial Black"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3200" b="0"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rPr>
              <a:t>бисер;</a:t>
            </a:r>
            <a:endParaRPr kumimoji="0" lang="ru-RU" sz="3200" b="0" i="0" u="none" strike="noStrike" cap="none" normalizeH="0" baseline="0" dirty="0" smtClean="0">
              <a:ln>
                <a:noFill/>
              </a:ln>
              <a:solidFill>
                <a:schemeClr val="tx1"/>
              </a:solidFill>
              <a:effectLst/>
              <a:latin typeface="Arial Black"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ru-RU" sz="3200" dirty="0" smtClean="0">
                <a:latin typeface="Arial Black" pitchFamily="34" charset="0"/>
                <a:ea typeface="Times New Roman" pitchFamily="18" charset="0"/>
                <a:cs typeface="Times New Roman" pitchFamily="18" charset="0"/>
              </a:rPr>
              <a:t>перья;</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3200" b="0"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rPr>
              <a:t>крупы и семечки.</a:t>
            </a:r>
            <a:endParaRPr kumimoji="0" lang="ru-RU" sz="3200" b="0" i="0" u="none" strike="noStrike" cap="none" normalizeH="0" baseline="0" dirty="0" smtClean="0">
              <a:ln>
                <a:noFill/>
              </a:ln>
              <a:solidFill>
                <a:schemeClr val="tx1"/>
              </a:solidFill>
              <a:effectLst/>
              <a:latin typeface="Arial Black" pitchFamily="34" charset="0"/>
            </a:endParaRPr>
          </a:p>
        </p:txBody>
      </p:sp>
      <p:pic>
        <p:nvPicPr>
          <p:cNvPr id="3074" name="Picture 2" descr="D:\ЛЕНА\АППЛИКАЦИЯ\picture_005_1.jpg"/>
          <p:cNvPicPr>
            <a:picLocks noChangeAspect="1" noChangeArrowheads="1"/>
          </p:cNvPicPr>
          <p:nvPr/>
        </p:nvPicPr>
        <p:blipFill>
          <a:blip r:embed="rId2"/>
          <a:srcRect/>
          <a:stretch>
            <a:fillRect/>
          </a:stretch>
        </p:blipFill>
        <p:spPr bwMode="auto">
          <a:xfrm>
            <a:off x="5286380" y="3071810"/>
            <a:ext cx="2643182" cy="35242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0" y="0"/>
            <a:ext cx="9144000"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4400" b="1" dirty="0" smtClean="0">
                <a:ln>
                  <a:solidFill>
                    <a:schemeClr val="tx1"/>
                  </a:solidFill>
                </a:ln>
                <a:solidFill>
                  <a:srgbClr val="7030A0"/>
                </a:solidFill>
                <a:latin typeface="Arial Black" pitchFamily="34" charset="0"/>
              </a:rPr>
              <a:t>Наклеивание деталей изображения.</a:t>
            </a:r>
          </a:p>
          <a:p>
            <a:pPr marL="0" marR="0" lvl="0" indent="0" algn="ctr" defTabSz="914400" rtl="0" eaLnBrk="0" fontAlgn="base" latinLnBrk="0" hangingPunct="0">
              <a:lnSpc>
                <a:spcPct val="100000"/>
              </a:lnSpc>
              <a:spcBef>
                <a:spcPct val="0"/>
              </a:spcBef>
              <a:spcAft>
                <a:spcPct val="0"/>
              </a:spcAft>
              <a:buClrTx/>
              <a:buSzTx/>
              <a:buFontTx/>
              <a:buNone/>
              <a:tabLst/>
            </a:pPr>
            <a:r>
              <a:rPr lang="ru-RU" sz="2800" dirty="0" smtClean="0">
                <a:latin typeface="Arial Black" pitchFamily="34" charset="0"/>
                <a:ea typeface="Times New Roman" pitchFamily="18" charset="0"/>
                <a:cs typeface="Times New Roman" pitchFamily="18" charset="0"/>
              </a:rPr>
              <a:t>Наибольшую сложность представляет наклеивание аппликации. Для промазывания клеем вырезанных деталей необходима стопка бумаги. Каждое новое промазывание делается на чистом листе. Клеем промазывается только наклеиваемая деталь изображения, а не фон. Промазывать удобнее от середины изображения к краям. Необходимо  хорошо промазать края детали.</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0" y="0"/>
            <a:ext cx="9144000" cy="29854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ru-RU" sz="4400" b="1" dirty="0" smtClean="0">
                <a:ln>
                  <a:solidFill>
                    <a:schemeClr val="tx1"/>
                  </a:solidFill>
                </a:ln>
                <a:solidFill>
                  <a:srgbClr val="7030A0"/>
                </a:solidFill>
                <a:latin typeface="Arial Black" pitchFamily="34" charset="0"/>
              </a:rPr>
              <a:t>Высушивание аппликаций.</a:t>
            </a:r>
          </a:p>
          <a:p>
            <a:pPr marL="0" marR="0" lvl="0" indent="0" algn="ctr" defTabSz="914400" rtl="0" eaLnBrk="0" fontAlgn="base" latinLnBrk="0" hangingPunct="0">
              <a:lnSpc>
                <a:spcPct val="100000"/>
              </a:lnSpc>
              <a:spcBef>
                <a:spcPct val="0"/>
              </a:spcBef>
              <a:spcAft>
                <a:spcPct val="0"/>
              </a:spcAft>
              <a:buClrTx/>
              <a:buSzTx/>
              <a:buFontTx/>
              <a:buNone/>
              <a:tabLst/>
            </a:pPr>
            <a:r>
              <a:rPr lang="ru-RU" sz="2400" dirty="0" smtClean="0">
                <a:latin typeface="Arial Black" pitchFamily="34" charset="0"/>
                <a:ea typeface="Times New Roman" pitchFamily="18" charset="0"/>
                <a:cs typeface="Times New Roman" pitchFamily="18" charset="0"/>
              </a:rPr>
              <a:t>Последний этап выполнения аппликаций – высушивание. Наклеенную аппликацию кладут под груз. Следует помнить, что клеящие составы обладают свойством – стягивать бумагу при высыхании. Поэтому груз (несколько книг) накладывают сразу после выполнения работы.    </a:t>
            </a:r>
          </a:p>
        </p:txBody>
      </p:sp>
      <p:pic>
        <p:nvPicPr>
          <p:cNvPr id="31746" name="Picture 2" descr="D:\ЛЕНА\АППЛИКАЦИЯ\2d6834a25428.jpg"/>
          <p:cNvPicPr>
            <a:picLocks noChangeAspect="1" noChangeArrowheads="1"/>
          </p:cNvPicPr>
          <p:nvPr/>
        </p:nvPicPr>
        <p:blipFill>
          <a:blip r:embed="rId2"/>
          <a:srcRect/>
          <a:stretch>
            <a:fillRect/>
          </a:stretch>
        </p:blipFill>
        <p:spPr bwMode="auto">
          <a:xfrm>
            <a:off x="3428992" y="3143248"/>
            <a:ext cx="2857500" cy="3028950"/>
          </a:xfrm>
          <a:prstGeom prst="rect">
            <a:avLst/>
          </a:prstGeom>
          <a:solidFill>
            <a:srgbClr val="FFFFFF">
              <a:shade val="85000"/>
            </a:srgbClr>
          </a:solidFill>
          <a:ln w="88900" cap="sq">
            <a:solidFill>
              <a:schemeClr val="tx2">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0" y="0"/>
            <a:ext cx="9144000" cy="26161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4400" b="1" dirty="0" smtClean="0">
                <a:ln>
                  <a:solidFill>
                    <a:schemeClr val="tx1"/>
                  </a:solidFill>
                </a:ln>
                <a:solidFill>
                  <a:srgbClr val="7030A0"/>
                </a:solidFill>
                <a:latin typeface="Arial Black" pitchFamily="34" charset="0"/>
              </a:rPr>
              <a:t>Классификация аппликации</a:t>
            </a:r>
          </a:p>
          <a:p>
            <a:pPr marL="0" marR="0" lvl="0" indent="0" algn="ctr" defTabSz="914400" rtl="0" eaLnBrk="0" fontAlgn="base" latinLnBrk="0" hangingPunct="0">
              <a:lnSpc>
                <a:spcPct val="100000"/>
              </a:lnSpc>
              <a:spcBef>
                <a:spcPct val="0"/>
              </a:spcBef>
              <a:spcAft>
                <a:spcPct val="0"/>
              </a:spcAft>
              <a:buClrTx/>
              <a:buSzTx/>
              <a:buFontTx/>
              <a:buNone/>
              <a:tabLst/>
            </a:pPr>
            <a:r>
              <a:rPr lang="ru-RU" sz="4400" b="1" dirty="0" smtClean="0">
                <a:ln>
                  <a:solidFill>
                    <a:schemeClr val="tx1"/>
                  </a:solidFill>
                </a:ln>
                <a:solidFill>
                  <a:srgbClr val="FFFF00"/>
                </a:solidFill>
                <a:latin typeface="Arial Black" pitchFamily="34" charset="0"/>
              </a:rPr>
              <a:t>по форме: </a:t>
            </a:r>
            <a:r>
              <a:rPr lang="ru-RU" sz="4400" b="1" dirty="0" smtClean="0">
                <a:ln>
                  <a:solidFill>
                    <a:schemeClr val="tx1"/>
                  </a:solidFill>
                </a:ln>
                <a:solidFill>
                  <a:srgbClr val="7030A0"/>
                </a:solidFill>
                <a:latin typeface="Arial Black"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lang="ru-RU" sz="3200" dirty="0" smtClean="0">
                <a:latin typeface="Arial Black" pitchFamily="34" charset="0"/>
                <a:ea typeface="Times New Roman" pitchFamily="18" charset="0"/>
                <a:cs typeface="Times New Roman" pitchFamily="18" charset="0"/>
              </a:rPr>
              <a:t>Объемная              Плоская</a:t>
            </a:r>
          </a:p>
        </p:txBody>
      </p:sp>
      <p:pic>
        <p:nvPicPr>
          <p:cNvPr id="16386" name="Picture 2" descr="D:\ЛЕНА\АППЛИКАЦИЯ\kukla_alyonka_-_igrushka_na_yolku_0.jpg"/>
          <p:cNvPicPr>
            <a:picLocks noChangeAspect="1" noChangeArrowheads="1"/>
          </p:cNvPicPr>
          <p:nvPr/>
        </p:nvPicPr>
        <p:blipFill>
          <a:blip r:embed="rId2"/>
          <a:srcRect/>
          <a:stretch>
            <a:fillRect/>
          </a:stretch>
        </p:blipFill>
        <p:spPr bwMode="auto">
          <a:xfrm>
            <a:off x="1071538" y="2857496"/>
            <a:ext cx="2857520" cy="37889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387" name="Picture 3"/>
          <p:cNvPicPr>
            <a:picLocks noChangeAspect="1" noChangeArrowheads="1"/>
          </p:cNvPicPr>
          <p:nvPr/>
        </p:nvPicPr>
        <p:blipFill>
          <a:blip r:embed="rId3"/>
          <a:srcRect/>
          <a:stretch>
            <a:fillRect/>
          </a:stretch>
        </p:blipFill>
        <p:spPr bwMode="auto">
          <a:xfrm>
            <a:off x="4143372" y="3286124"/>
            <a:ext cx="4757743" cy="3345551"/>
          </a:xfrm>
          <a:prstGeom prst="rect">
            <a:avLst/>
          </a:prstGeom>
          <a:solidFill>
            <a:srgbClr val="FFFFFF">
              <a:shade val="85000"/>
            </a:srgbClr>
          </a:solidFill>
          <a:ln w="88900" cap="sq">
            <a:solidFill>
              <a:schemeClr val="tx2">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0" y="285728"/>
            <a:ext cx="91440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4400" b="1" dirty="0" smtClean="0">
                <a:ln>
                  <a:solidFill>
                    <a:schemeClr val="tx1"/>
                  </a:solidFill>
                </a:ln>
                <a:solidFill>
                  <a:srgbClr val="FFFF00"/>
                </a:solidFill>
                <a:latin typeface="Arial Black" pitchFamily="34" charset="0"/>
              </a:rPr>
              <a:t>по цвету</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tabLst/>
            </a:pPr>
            <a:r>
              <a:rPr lang="ru-RU" sz="3200" dirty="0" smtClean="0">
                <a:latin typeface="Arial Black" pitchFamily="34" charset="0"/>
                <a:ea typeface="Times New Roman" pitchFamily="18" charset="0"/>
                <a:cs typeface="Times New Roman" pitchFamily="18" charset="0"/>
              </a:rPr>
              <a:t>Одноцветная          Многоцветная</a:t>
            </a:r>
          </a:p>
          <a:p>
            <a:pPr marL="0" marR="0" lvl="0" indent="0" algn="l" defTabSz="914400" rtl="0" eaLnBrk="0" fontAlgn="base" latinLnBrk="0" hangingPunct="0">
              <a:lnSpc>
                <a:spcPct val="100000"/>
              </a:lnSpc>
              <a:spcBef>
                <a:spcPct val="0"/>
              </a:spcBef>
              <a:spcAft>
                <a:spcPct val="0"/>
              </a:spcAft>
              <a:buClrTx/>
              <a:buSzTx/>
              <a:tabLst/>
            </a:pPr>
            <a:endParaRPr kumimoji="0" lang="ru-RU" sz="1800" b="0" i="0" u="none" strike="noStrike" cap="none" normalizeH="0" baseline="0" dirty="0" smtClean="0">
              <a:ln>
                <a:noFill/>
              </a:ln>
              <a:solidFill>
                <a:schemeClr val="tx1"/>
              </a:solidFill>
              <a:effectLst/>
              <a:latin typeface="Arial" pitchFamily="34" charset="0"/>
            </a:endParaRPr>
          </a:p>
        </p:txBody>
      </p:sp>
      <p:pic>
        <p:nvPicPr>
          <p:cNvPr id="17410" name="Picture 2" descr="D:\ЛЕНА\АППЛИКАЦИЯ\i.jpeg"/>
          <p:cNvPicPr>
            <a:picLocks noChangeAspect="1" noChangeArrowheads="1"/>
          </p:cNvPicPr>
          <p:nvPr/>
        </p:nvPicPr>
        <p:blipFill>
          <a:blip r:embed="rId2"/>
          <a:srcRect/>
          <a:stretch>
            <a:fillRect/>
          </a:stretch>
        </p:blipFill>
        <p:spPr bwMode="auto">
          <a:xfrm>
            <a:off x="642910" y="2000240"/>
            <a:ext cx="3286148" cy="31108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412" name="Picture 4"/>
          <p:cNvPicPr>
            <a:picLocks noChangeAspect="1" noChangeArrowheads="1"/>
          </p:cNvPicPr>
          <p:nvPr/>
        </p:nvPicPr>
        <p:blipFill>
          <a:blip r:embed="rId3"/>
          <a:srcRect/>
          <a:stretch>
            <a:fillRect/>
          </a:stretch>
        </p:blipFill>
        <p:spPr bwMode="auto">
          <a:xfrm>
            <a:off x="5357818" y="1785926"/>
            <a:ext cx="2857520" cy="3818133"/>
          </a:xfrm>
          <a:prstGeom prst="rect">
            <a:avLst/>
          </a:prstGeom>
          <a:solidFill>
            <a:srgbClr val="FFFFFF">
              <a:shade val="85000"/>
            </a:srgbClr>
          </a:solidFill>
          <a:ln w="88900" cap="sq">
            <a:solidFill>
              <a:schemeClr val="tx2">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0" y="214290"/>
            <a:ext cx="9144000" cy="12618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ru-RU" sz="4400" b="1" dirty="0" smtClean="0">
                <a:ln>
                  <a:solidFill>
                    <a:schemeClr val="tx1"/>
                  </a:solidFill>
                </a:ln>
                <a:solidFill>
                  <a:srgbClr val="FFFF00"/>
                </a:solidFill>
                <a:latin typeface="Arial Black" pitchFamily="34" charset="0"/>
              </a:rPr>
              <a:t>по тематике</a:t>
            </a:r>
          </a:p>
          <a:p>
            <a:pPr algn="ctr" fontAlgn="base">
              <a:spcBef>
                <a:spcPct val="0"/>
              </a:spcBef>
              <a:spcAft>
                <a:spcPct val="0"/>
              </a:spcAft>
            </a:pPr>
            <a:r>
              <a:rPr lang="ru-RU" sz="3200" dirty="0" smtClean="0">
                <a:latin typeface="Arial Black" pitchFamily="34" charset="0"/>
                <a:ea typeface="Times New Roman" pitchFamily="18" charset="0"/>
                <a:cs typeface="Times New Roman" pitchFamily="18" charset="0"/>
              </a:rPr>
              <a:t> Предметная</a:t>
            </a:r>
          </a:p>
        </p:txBody>
      </p:sp>
      <p:pic>
        <p:nvPicPr>
          <p:cNvPr id="18436" name="Picture 4"/>
          <p:cNvPicPr>
            <a:picLocks noChangeAspect="1" noChangeArrowheads="1"/>
          </p:cNvPicPr>
          <p:nvPr/>
        </p:nvPicPr>
        <p:blipFill>
          <a:blip r:embed="rId3"/>
          <a:srcRect/>
          <a:stretch>
            <a:fillRect/>
          </a:stretch>
        </p:blipFill>
        <p:spPr bwMode="auto">
          <a:xfrm>
            <a:off x="2428860" y="1571612"/>
            <a:ext cx="4500594" cy="5057810"/>
          </a:xfrm>
          <a:prstGeom prst="rect">
            <a:avLst/>
          </a:prstGeom>
          <a:solidFill>
            <a:srgbClr val="FFFFFF">
              <a:shade val="85000"/>
            </a:srgbClr>
          </a:solidFill>
          <a:ln w="88900" cap="sq">
            <a:solidFill>
              <a:schemeClr val="tx2">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0" y="642918"/>
            <a:ext cx="9144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ru-RU" sz="3200" dirty="0" smtClean="0">
                <a:latin typeface="Arial Black" pitchFamily="34" charset="0"/>
                <a:ea typeface="Times New Roman" pitchFamily="18" charset="0"/>
                <a:cs typeface="Times New Roman" pitchFamily="18" charset="0"/>
              </a:rPr>
              <a:t>Предметная аппликация</a:t>
            </a:r>
          </a:p>
        </p:txBody>
      </p:sp>
      <p:pic>
        <p:nvPicPr>
          <p:cNvPr id="18434" name="Picture 2"/>
          <p:cNvPicPr>
            <a:picLocks noChangeAspect="1" noChangeArrowheads="1"/>
          </p:cNvPicPr>
          <p:nvPr/>
        </p:nvPicPr>
        <p:blipFill>
          <a:blip r:embed="rId3"/>
          <a:srcRect/>
          <a:stretch>
            <a:fillRect/>
          </a:stretch>
        </p:blipFill>
        <p:spPr bwMode="auto">
          <a:xfrm>
            <a:off x="428596" y="1785926"/>
            <a:ext cx="3086100" cy="2905125"/>
          </a:xfrm>
          <a:prstGeom prst="rect">
            <a:avLst/>
          </a:prstGeom>
          <a:solidFill>
            <a:srgbClr val="FFFFFF">
              <a:shade val="85000"/>
            </a:srgbClr>
          </a:solidFill>
          <a:ln w="88900" cap="sq">
            <a:solidFill>
              <a:schemeClr val="tx2">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4214810" y="1214422"/>
            <a:ext cx="4143404" cy="4401205"/>
          </a:xfrm>
          <a:prstGeom prst="rect">
            <a:avLst/>
          </a:prstGeom>
          <a:noFill/>
        </p:spPr>
        <p:txBody>
          <a:bodyPr wrap="square" rtlCol="0">
            <a:spAutoFit/>
          </a:bodyPr>
          <a:lstStyle/>
          <a:p>
            <a:r>
              <a:rPr lang="ru-RU" sz="2800" b="1" dirty="0" smtClean="0">
                <a:latin typeface="Arial Black" pitchFamily="34" charset="0"/>
              </a:rPr>
              <a:t>Представляет собой наклеенные на фон предметные изображения, передающие обобщенный условный образ окружающих предметов.</a:t>
            </a:r>
            <a:endParaRPr lang="ru-RU" sz="2800" b="1" dirty="0">
              <a:latin typeface="Arial Black"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ЛЕНА\АППЛИКАЦИЯ\2216869_9.jpg"/>
          <p:cNvPicPr>
            <a:picLocks noChangeAspect="1" noChangeArrowheads="1"/>
          </p:cNvPicPr>
          <p:nvPr/>
        </p:nvPicPr>
        <p:blipFill>
          <a:blip r:embed="rId2"/>
          <a:srcRect/>
          <a:stretch>
            <a:fillRect/>
          </a:stretch>
        </p:blipFill>
        <p:spPr bwMode="auto">
          <a:xfrm>
            <a:off x="142844" y="1714488"/>
            <a:ext cx="2794629" cy="3960000"/>
          </a:xfrm>
          <a:prstGeom prst="rect">
            <a:avLst/>
          </a:prstGeom>
          <a:solidFill>
            <a:srgbClr val="FFFFFF">
              <a:shade val="85000"/>
            </a:srgbClr>
          </a:solidFill>
          <a:ln w="88900" cap="sq">
            <a:solidFill>
              <a:schemeClr val="tx2">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Прямоугольник 2"/>
          <p:cNvSpPr/>
          <p:nvPr/>
        </p:nvSpPr>
        <p:spPr>
          <a:xfrm>
            <a:off x="357158" y="428604"/>
            <a:ext cx="8001056" cy="584775"/>
          </a:xfrm>
          <a:prstGeom prst="rect">
            <a:avLst/>
          </a:prstGeom>
        </p:spPr>
        <p:txBody>
          <a:bodyPr wrap="square">
            <a:spAutoFit/>
          </a:bodyPr>
          <a:lstStyle/>
          <a:p>
            <a:pPr algn="ctr" fontAlgn="base">
              <a:spcBef>
                <a:spcPct val="0"/>
              </a:spcBef>
              <a:spcAft>
                <a:spcPct val="0"/>
              </a:spcAft>
            </a:pPr>
            <a:r>
              <a:rPr lang="ru-RU" sz="3200" dirty="0" smtClean="0">
                <a:latin typeface="Arial Black" pitchFamily="34" charset="0"/>
                <a:ea typeface="Times New Roman" pitchFamily="18" charset="0"/>
                <a:cs typeface="Times New Roman" pitchFamily="18" charset="0"/>
              </a:rPr>
              <a:t>Из геометрических фигур</a:t>
            </a:r>
          </a:p>
        </p:txBody>
      </p:sp>
      <p:pic>
        <p:nvPicPr>
          <p:cNvPr id="19458" name="Picture 2"/>
          <p:cNvPicPr>
            <a:picLocks noChangeAspect="1" noChangeArrowheads="1"/>
          </p:cNvPicPr>
          <p:nvPr/>
        </p:nvPicPr>
        <p:blipFill>
          <a:blip r:embed="rId3"/>
          <a:srcRect/>
          <a:stretch>
            <a:fillRect/>
          </a:stretch>
        </p:blipFill>
        <p:spPr bwMode="auto">
          <a:xfrm>
            <a:off x="3214678" y="1714488"/>
            <a:ext cx="2742353" cy="3960000"/>
          </a:xfrm>
          <a:prstGeom prst="rect">
            <a:avLst/>
          </a:prstGeom>
          <a:solidFill>
            <a:srgbClr val="FFFFFF">
              <a:shade val="85000"/>
            </a:srgbClr>
          </a:solidFill>
          <a:ln w="88900" cap="sq">
            <a:solidFill>
              <a:schemeClr val="tx2">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459" name="Picture 3"/>
          <p:cNvPicPr>
            <a:picLocks noChangeAspect="1" noChangeArrowheads="1"/>
          </p:cNvPicPr>
          <p:nvPr/>
        </p:nvPicPr>
        <p:blipFill>
          <a:blip r:embed="rId4"/>
          <a:srcRect/>
          <a:stretch>
            <a:fillRect/>
          </a:stretch>
        </p:blipFill>
        <p:spPr bwMode="auto">
          <a:xfrm>
            <a:off x="6227146" y="1714488"/>
            <a:ext cx="2774010" cy="3960000"/>
          </a:xfrm>
          <a:prstGeom prst="rect">
            <a:avLst/>
          </a:prstGeom>
          <a:solidFill>
            <a:srgbClr val="FFFFFF">
              <a:shade val="85000"/>
            </a:srgbClr>
          </a:solidFill>
          <a:ln w="88900" cap="sq">
            <a:solidFill>
              <a:schemeClr val="tx2">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Нижний колонтитул 5"/>
          <p:cNvSpPr>
            <a:spLocks noGrp="1"/>
          </p:cNvSpPr>
          <p:nvPr>
            <p:ph type="ftr" sz="quarter" idx="11"/>
          </p:nvPr>
        </p:nvSpPr>
        <p:spPr>
          <a:xfrm>
            <a:off x="1714480" y="0"/>
            <a:ext cx="6572296" cy="365125"/>
          </a:xfrm>
        </p:spPr>
        <p:txBody>
          <a:bodyPr/>
          <a:lstStyle/>
          <a:p>
            <a:r>
              <a:rPr lang="ru-RU" smtClean="0">
                <a:solidFill>
                  <a:schemeClr val="tx1"/>
                </a:solidFill>
              </a:rPr>
              <a:t>КГБОУ СПО «Камчатский педагогический колледж», Преподаватель: Мельникова Е.В.</a:t>
            </a:r>
            <a:endParaRPr lang="ru-RU"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57158" y="428604"/>
            <a:ext cx="8001056" cy="584775"/>
          </a:xfrm>
          <a:prstGeom prst="rect">
            <a:avLst/>
          </a:prstGeom>
        </p:spPr>
        <p:txBody>
          <a:bodyPr wrap="square">
            <a:spAutoFit/>
          </a:bodyPr>
          <a:lstStyle/>
          <a:p>
            <a:pPr algn="ctr" fontAlgn="base">
              <a:spcBef>
                <a:spcPct val="0"/>
              </a:spcBef>
              <a:spcAft>
                <a:spcPct val="0"/>
              </a:spcAft>
            </a:pPr>
            <a:r>
              <a:rPr lang="ru-RU" sz="3200" dirty="0" smtClean="0">
                <a:latin typeface="Arial Black" pitchFamily="34" charset="0"/>
                <a:ea typeface="Times New Roman" pitchFamily="18" charset="0"/>
                <a:cs typeface="Times New Roman" pitchFamily="18" charset="0"/>
              </a:rPr>
              <a:t>Из геометрических фигур</a:t>
            </a:r>
          </a:p>
        </p:txBody>
      </p:sp>
      <p:pic>
        <p:nvPicPr>
          <p:cNvPr id="19458" name="Picture 2"/>
          <p:cNvPicPr>
            <a:picLocks noChangeAspect="1" noChangeArrowheads="1"/>
          </p:cNvPicPr>
          <p:nvPr/>
        </p:nvPicPr>
        <p:blipFill>
          <a:blip r:embed="rId2"/>
          <a:srcRect/>
          <a:stretch>
            <a:fillRect/>
          </a:stretch>
        </p:blipFill>
        <p:spPr bwMode="auto">
          <a:xfrm>
            <a:off x="1000100" y="1571612"/>
            <a:ext cx="2742353" cy="3960000"/>
          </a:xfrm>
          <a:prstGeom prst="rect">
            <a:avLst/>
          </a:prstGeom>
          <a:solidFill>
            <a:srgbClr val="FFFFFF">
              <a:shade val="85000"/>
            </a:srgbClr>
          </a:solidFill>
          <a:ln w="88900" cap="sq">
            <a:solidFill>
              <a:schemeClr val="tx2">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Прямоугольник 6"/>
          <p:cNvSpPr/>
          <p:nvPr/>
        </p:nvSpPr>
        <p:spPr>
          <a:xfrm>
            <a:off x="3929058" y="1214422"/>
            <a:ext cx="5214942" cy="5016758"/>
          </a:xfrm>
          <a:prstGeom prst="rect">
            <a:avLst/>
          </a:prstGeom>
        </p:spPr>
        <p:txBody>
          <a:bodyPr wrap="square">
            <a:spAutoFit/>
          </a:bodyPr>
          <a:lstStyle/>
          <a:p>
            <a:pPr algn="ctr"/>
            <a:r>
              <a:rPr lang="ru-RU" dirty="0" smtClean="0"/>
              <a:t> </a:t>
            </a:r>
            <a:r>
              <a:rPr lang="ru-RU" sz="2000" b="1" dirty="0" smtClean="0">
                <a:latin typeface="Arial Black" pitchFamily="34" charset="0"/>
              </a:rPr>
              <a:t>Такие  аппликации помогут ребенку развить глазомер, научат совмещать цвета, помогут выучить геометрические фигуры и развивать фантазию.</a:t>
            </a:r>
          </a:p>
          <a:p>
            <a:pPr algn="ctr"/>
            <a:r>
              <a:rPr lang="ru-RU" sz="2000" b="1" dirty="0" smtClean="0">
                <a:latin typeface="Arial Black" pitchFamily="34" charset="0"/>
              </a:rPr>
              <a:t>Аппликацию следует выполнять в такой последовательности:</a:t>
            </a:r>
          </a:p>
          <a:p>
            <a:pPr algn="ctr"/>
            <a:r>
              <a:rPr lang="ru-RU" sz="2000" b="1" dirty="0" smtClean="0">
                <a:latin typeface="Arial Black" pitchFamily="34" charset="0"/>
              </a:rPr>
              <a:t>1. Вырезать из боковой части страничек шаблоны (образцы, по которым изготавливаются детали для картинок)</a:t>
            </a:r>
          </a:p>
          <a:p>
            <a:pPr algn="ctr"/>
            <a:r>
              <a:rPr lang="ru-RU" sz="2000" b="1" dirty="0" smtClean="0">
                <a:latin typeface="Arial Black" pitchFamily="34" charset="0"/>
              </a:rPr>
              <a:t>2. Из подготовленного набора цветной бумаги вырезать по шаблонам детали и прикрепить их в соответствующем  порядке на картон.</a:t>
            </a:r>
            <a:endParaRPr lang="ru-RU" sz="2000" b="1" dirty="0">
              <a:latin typeface="Arial Black" pitchFamily="34" charset="0"/>
            </a:endParaRPr>
          </a:p>
        </p:txBody>
      </p:sp>
      <p:sp>
        <p:nvSpPr>
          <p:cNvPr id="5" name="Нижний колонтитул 5"/>
          <p:cNvSpPr>
            <a:spLocks noGrp="1"/>
          </p:cNvSpPr>
          <p:nvPr>
            <p:ph type="ftr" sz="quarter" idx="11"/>
          </p:nvPr>
        </p:nvSpPr>
        <p:spPr>
          <a:xfrm>
            <a:off x="1714480" y="0"/>
            <a:ext cx="6572296" cy="365125"/>
          </a:xfrm>
        </p:spPr>
        <p:txBody>
          <a:bodyPr/>
          <a:lstStyle/>
          <a:p>
            <a:r>
              <a:rPr lang="ru-RU" smtClean="0">
                <a:solidFill>
                  <a:schemeClr val="tx1"/>
                </a:solidFill>
              </a:rPr>
              <a:t>КГБОУ СПО «Камчатский педагогический колледж», Преподаватель: Мельникова Е.В.</a:t>
            </a:r>
            <a:endParaRPr lang="ru-RU" dirty="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467</TotalTime>
  <Words>813</Words>
  <Application>Microsoft Office PowerPoint</Application>
  <PresentationFormat>Экран (4:3)</PresentationFormat>
  <Paragraphs>81</Paragraphs>
  <Slides>31</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элина</cp:lastModifiedBy>
  <cp:revision>38</cp:revision>
  <dcterms:modified xsi:type="dcterms:W3CDTF">2020-05-14T05:47:41Z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1058661</vt:lpwstr>
  </property>
  <property fmtid="{D5CDD505-2E9C-101B-9397-08002B2CF9AE}" pid="3" name="NXPowerLiteSettings">
    <vt:lpwstr>F6000400038000</vt:lpwstr>
  </property>
  <property fmtid="{D5CDD505-2E9C-101B-9397-08002B2CF9AE}" pid="4" name="NXPowerLiteVersion">
    <vt:lpwstr>D4.3.1</vt:lpwstr>
  </property>
</Properties>
</file>